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0"/>
  </p:notesMasterIdLst>
  <p:sldIdLst>
    <p:sldId id="256" r:id="rId2"/>
    <p:sldId id="258" r:id="rId3"/>
    <p:sldId id="259" r:id="rId4"/>
    <p:sldId id="260" r:id="rId5"/>
    <p:sldId id="261" r:id="rId6"/>
    <p:sldId id="264" r:id="rId7"/>
    <p:sldId id="265" r:id="rId8"/>
    <p:sldId id="266" r:id="rId9"/>
    <p:sldId id="267" r:id="rId10"/>
    <p:sldId id="301" r:id="rId11"/>
    <p:sldId id="302" r:id="rId12"/>
    <p:sldId id="268" r:id="rId13"/>
    <p:sldId id="269" r:id="rId14"/>
    <p:sldId id="270" r:id="rId15"/>
    <p:sldId id="271" r:id="rId16"/>
    <p:sldId id="272" r:id="rId17"/>
    <p:sldId id="288" r:id="rId18"/>
    <p:sldId id="290" r:id="rId19"/>
    <p:sldId id="273" r:id="rId20"/>
    <p:sldId id="274" r:id="rId21"/>
    <p:sldId id="303" r:id="rId22"/>
    <p:sldId id="276" r:id="rId23"/>
    <p:sldId id="277" r:id="rId24"/>
    <p:sldId id="304" r:id="rId25"/>
    <p:sldId id="282" r:id="rId26"/>
    <p:sldId id="283" r:id="rId27"/>
    <p:sldId id="305" r:id="rId28"/>
    <p:sldId id="278" r:id="rId29"/>
    <p:sldId id="279" r:id="rId30"/>
    <p:sldId id="285" r:id="rId31"/>
    <p:sldId id="306" r:id="rId32"/>
    <p:sldId id="286" r:id="rId33"/>
    <p:sldId id="291" r:id="rId34"/>
    <p:sldId id="292" r:id="rId35"/>
    <p:sldId id="293" r:id="rId36"/>
    <p:sldId id="294" r:id="rId37"/>
    <p:sldId id="295" r:id="rId38"/>
    <p:sldId id="296" r:id="rId39"/>
    <p:sldId id="307" r:id="rId40"/>
    <p:sldId id="297" r:id="rId41"/>
    <p:sldId id="298" r:id="rId42"/>
    <p:sldId id="299" r:id="rId43"/>
    <p:sldId id="300" r:id="rId44"/>
    <p:sldId id="308" r:id="rId45"/>
    <p:sldId id="310" r:id="rId46"/>
    <p:sldId id="309" r:id="rId47"/>
    <p:sldId id="311" r:id="rId48"/>
    <p:sldId id="312" r:id="rId49"/>
    <p:sldId id="315" r:id="rId50"/>
    <p:sldId id="344" r:id="rId51"/>
    <p:sldId id="346" r:id="rId52"/>
    <p:sldId id="347" r:id="rId53"/>
    <p:sldId id="348" r:id="rId54"/>
    <p:sldId id="349" r:id="rId55"/>
    <p:sldId id="316" r:id="rId56"/>
    <p:sldId id="319" r:id="rId57"/>
    <p:sldId id="320" r:id="rId58"/>
    <p:sldId id="317" r:id="rId59"/>
    <p:sldId id="321" r:id="rId60"/>
    <p:sldId id="322" r:id="rId61"/>
    <p:sldId id="323" r:id="rId62"/>
    <p:sldId id="324" r:id="rId63"/>
    <p:sldId id="325" r:id="rId64"/>
    <p:sldId id="318" r:id="rId65"/>
    <p:sldId id="326" r:id="rId66"/>
    <p:sldId id="350" r:id="rId67"/>
    <p:sldId id="351" r:id="rId68"/>
    <p:sldId id="327" r:id="rId69"/>
    <p:sldId id="328" r:id="rId70"/>
    <p:sldId id="329" r:id="rId71"/>
    <p:sldId id="330" r:id="rId72"/>
    <p:sldId id="331" r:id="rId73"/>
    <p:sldId id="333" r:id="rId74"/>
    <p:sldId id="334" r:id="rId75"/>
    <p:sldId id="335" r:id="rId76"/>
    <p:sldId id="336" r:id="rId77"/>
    <p:sldId id="337" r:id="rId78"/>
    <p:sldId id="340" r:id="rId79"/>
    <p:sldId id="339" r:id="rId80"/>
    <p:sldId id="341" r:id="rId81"/>
    <p:sldId id="342" r:id="rId82"/>
    <p:sldId id="352" r:id="rId83"/>
    <p:sldId id="343" r:id="rId84"/>
    <p:sldId id="353" r:id="rId85"/>
    <p:sldId id="354" r:id="rId86"/>
    <p:sldId id="355" r:id="rId87"/>
    <p:sldId id="356" r:id="rId88"/>
    <p:sldId id="357" r:id="rId8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602B"/>
    <a:srgbClr val="BE8106"/>
    <a:srgbClr val="FF0000"/>
    <a:srgbClr val="00B0F0"/>
    <a:srgbClr val="99D6D7"/>
    <a:srgbClr val="3C989A"/>
    <a:srgbClr val="46B2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426" autoAdjust="0"/>
    <p:restoredTop sz="32359" autoAdjust="0"/>
  </p:normalViewPr>
  <p:slideViewPr>
    <p:cSldViewPr snapToGrid="0">
      <p:cViewPr varScale="1">
        <p:scale>
          <a:sx n="68" d="100"/>
          <a:sy n="68" d="100"/>
        </p:scale>
        <p:origin x="51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notesMaster" Target="notesMasters/notesMaster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7B9829-CF0C-4D70-B342-ED909B7626DC}" type="datetimeFigureOut">
              <a:rPr kumimoji="1" lang="ja-JP" altLang="en-US" smtClean="0"/>
              <a:t>2023/7/6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919CAC-265D-488C-97C6-0292DBACD7D9}" type="slidenum">
              <a:rPr kumimoji="1" lang="ja-JP" altLang="en-US" smtClean="0"/>
              <a:t>‹#›</a:t>
            </a:fld>
            <a:endParaRPr kumimoji="1" lang="ja-JP" altLang="en-US"/>
          </a:p>
        </p:txBody>
      </p:sp>
    </p:spTree>
    <p:extLst>
      <p:ext uri="{BB962C8B-B14F-4D97-AF65-F5344CB8AC3E}">
        <p14:creationId xmlns:p14="http://schemas.microsoft.com/office/powerpoint/2010/main" val="105592280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2919CAC-265D-488C-97C6-0292DBACD7D9}" type="slidenum">
              <a:rPr kumimoji="1" lang="ja-JP" altLang="en-US" smtClean="0"/>
              <a:t>26</a:t>
            </a:fld>
            <a:endParaRPr kumimoji="1" lang="ja-JP" altLang="en-US"/>
          </a:p>
        </p:txBody>
      </p:sp>
    </p:spTree>
    <p:extLst>
      <p:ext uri="{BB962C8B-B14F-4D97-AF65-F5344CB8AC3E}">
        <p14:creationId xmlns:p14="http://schemas.microsoft.com/office/powerpoint/2010/main" val="2664663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6BB6AFE4-8ED7-46F1-AAC4-0A03166E5133}" type="slidenum">
              <a:rPr kumimoji="1" lang="ja-JP" altLang="en-US" smtClean="0"/>
              <a:t>‹#›</a:t>
            </a:fld>
            <a:endParaRPr kumimoji="1" lang="ja-JP"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49585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538318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3908634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179873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6BB6AFE4-8ED7-46F1-AAC4-0A03166E5133}" type="slidenum">
              <a:rPr kumimoji="1" lang="ja-JP" altLang="en-US" smtClean="0"/>
              <a:t>‹#›</a:t>
            </a:fld>
            <a:endParaRPr kumimoji="1" lang="ja-JP"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222627975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32320980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163272664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684343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BBA3D3-EB80-4CA1-AEA9-F73253A3EA73}" type="datetimeFigureOut">
              <a:rPr kumimoji="1" lang="ja-JP" altLang="en-US" smtClean="0"/>
              <a:t>2023/7/6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2479179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A7BBA3D3-EB80-4CA1-AEA9-F73253A3EA73}" type="datetimeFigureOut">
              <a:rPr kumimoji="1" lang="ja-JP" altLang="en-US" smtClean="0"/>
              <a:t>2023/7/6</a:t>
            </a:fld>
            <a:endParaRPr kumimoji="1" lang="ja-JP" altLang="en-US"/>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a:p>
        </p:txBody>
      </p:sp>
      <p:sp>
        <p:nvSpPr>
          <p:cNvPr id="7" name="Slide Number Placeholder 6"/>
          <p:cNvSpPr>
            <a:spLocks noGrp="1"/>
          </p:cNvSpPr>
          <p:nvPr>
            <p:ph type="sldNum" sz="quarter" idx="12"/>
          </p:nvPr>
        </p:nvSpPr>
        <p:spPr>
          <a:xfrm>
            <a:off x="5691014" y="6375679"/>
            <a:ext cx="1232456" cy="345796"/>
          </a:xfrm>
        </p:spPr>
        <p:txBody>
          <a:bodyPr/>
          <a:lstStyle/>
          <a:p>
            <a:fld id="{6BB6AFE4-8ED7-46F1-AAC4-0A03166E5133}" type="slidenum">
              <a:rPr kumimoji="1" lang="ja-JP" altLang="en-US" smtClean="0"/>
              <a:t>‹#›</a:t>
            </a:fld>
            <a:endParaRPr kumimoji="1" lang="ja-JP"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65312338"/>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A7BBA3D3-EB80-4CA1-AEA9-F73253A3EA73}" type="datetimeFigureOut">
              <a:rPr kumimoji="1" lang="ja-JP" altLang="en-US" smtClean="0"/>
              <a:t>2023/7/6</a:t>
            </a:fld>
            <a:endParaRPr kumimoji="1" lang="ja-JP" altLang="en-US"/>
          </a:p>
        </p:txBody>
      </p:sp>
      <p:sp>
        <p:nvSpPr>
          <p:cNvPr id="6" name="Footer Placeholder 5"/>
          <p:cNvSpPr>
            <a:spLocks noGrp="1"/>
          </p:cNvSpPr>
          <p:nvPr>
            <p:ph type="ftr" sz="quarter" idx="11"/>
          </p:nvPr>
        </p:nvSpPr>
        <p:spPr>
          <a:xfrm>
            <a:off x="2103621" y="6375679"/>
            <a:ext cx="3482178" cy="345796"/>
          </a:xfrm>
        </p:spPr>
        <p:txBody>
          <a:bodyPr/>
          <a:lstStyle/>
          <a:p>
            <a:endParaRPr kumimoji="1" lang="ja-JP" altLang="en-US"/>
          </a:p>
        </p:txBody>
      </p:sp>
      <p:sp>
        <p:nvSpPr>
          <p:cNvPr id="7" name="Slide Number Placeholder 6"/>
          <p:cNvSpPr>
            <a:spLocks noGrp="1"/>
          </p:cNvSpPr>
          <p:nvPr>
            <p:ph type="sldNum" sz="quarter" idx="12"/>
          </p:nvPr>
        </p:nvSpPr>
        <p:spPr>
          <a:xfrm>
            <a:off x="5687568" y="6375679"/>
            <a:ext cx="1234440" cy="345796"/>
          </a:xfrm>
        </p:spPr>
        <p:txBody>
          <a:bodyPr/>
          <a:lstStyle/>
          <a:p>
            <a:fld id="{6BB6AFE4-8ED7-46F1-AAC4-0A03166E5133}" type="slidenum">
              <a:rPr kumimoji="1" lang="ja-JP" altLang="en-US" smtClean="0"/>
              <a:t>‹#›</a:t>
            </a:fld>
            <a:endParaRPr kumimoji="1" lang="ja-JP" altLang="en-US"/>
          </a:p>
        </p:txBody>
      </p:sp>
    </p:spTree>
    <p:extLst>
      <p:ext uri="{BB962C8B-B14F-4D97-AF65-F5344CB8AC3E}">
        <p14:creationId xmlns:p14="http://schemas.microsoft.com/office/powerpoint/2010/main" val="3225792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A7BBA3D3-EB80-4CA1-AEA9-F73253A3EA73}" type="datetimeFigureOut">
              <a:rPr kumimoji="1" lang="ja-JP" altLang="en-US" smtClean="0"/>
              <a:t>2023/7/6</a:t>
            </a:fld>
            <a:endParaRPr kumimoji="1" lang="ja-JP"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6BB6AFE4-8ED7-46F1-AAC4-0A03166E5133}" type="slidenum">
              <a:rPr kumimoji="1" lang="ja-JP" altLang="en-US" smtClean="0"/>
              <a:t>‹#›</a:t>
            </a:fld>
            <a:endParaRPr kumimoji="1" lang="ja-JP"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80980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87.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p:txBody>
          <a:bodyPr/>
          <a:lstStyle/>
          <a:p>
            <a:r>
              <a:rPr lang="en-US" altLang="ja-JP" sz="6000" cap="none" dirty="0"/>
              <a:t>Git</a:t>
            </a:r>
            <a:r>
              <a:rPr kumimoji="1" lang="ja-JP" altLang="en-US" sz="6000" cap="none" dirty="0"/>
              <a:t>について</a:t>
            </a:r>
          </a:p>
        </p:txBody>
      </p:sp>
    </p:spTree>
    <p:extLst>
      <p:ext uri="{BB962C8B-B14F-4D97-AF65-F5344CB8AC3E}">
        <p14:creationId xmlns:p14="http://schemas.microsoft.com/office/powerpoint/2010/main" val="157630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580257" y="864911"/>
            <a:ext cx="9031484" cy="3467282"/>
          </a:xfrm>
        </p:spPr>
        <p:txBody>
          <a:bodyPr anchor="b">
            <a:normAutofit/>
          </a:bodyPr>
          <a:lstStyle/>
          <a:p>
            <a:r>
              <a:rPr lang="en-US" altLang="ja-JP" sz="8000" cap="none"/>
              <a:t>GitHub</a:t>
            </a:r>
            <a:r>
              <a:rPr lang="ja-JP" altLang="en-US" sz="8000" cap="none"/>
              <a:t>と</a:t>
            </a:r>
            <a:r>
              <a:rPr lang="en-US" altLang="ja-JP" sz="8000" cap="none"/>
              <a:t>Git</a:t>
            </a:r>
            <a:r>
              <a:rPr lang="ja-JP" altLang="en-US" sz="8000" cap="none"/>
              <a:t>を使ってみよう</a:t>
            </a:r>
            <a:r>
              <a:rPr lang="en-US" altLang="ja-JP" sz="8000" cap="none"/>
              <a:t>!!</a:t>
            </a:r>
            <a:endParaRPr lang="ja-JP" altLang="en-US" sz="800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1521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580257" y="864911"/>
            <a:ext cx="9031484" cy="3467282"/>
          </a:xfrm>
        </p:spPr>
        <p:txBody>
          <a:bodyPr anchor="b">
            <a:normAutofit/>
          </a:bodyPr>
          <a:lstStyle/>
          <a:p>
            <a:r>
              <a:rPr lang="ja-JP" altLang="en-US" sz="8000" dirty="0"/>
              <a:t>環境構築しよう</a:t>
            </a:r>
            <a:r>
              <a:rPr lang="en-US" altLang="ja-JP" sz="8000" dirty="0"/>
              <a:t>!!</a:t>
            </a:r>
            <a:endParaRPr lang="ja-JP" altLang="en-US" sz="8000" dirty="0"/>
          </a:p>
        </p:txBody>
      </p:sp>
      <p:sp>
        <p:nvSpPr>
          <p:cNvPr id="16" name="Freeform: Shape 15">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9867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グループ化 12">
            <a:extLst>
              <a:ext uri="{FF2B5EF4-FFF2-40B4-BE49-F238E27FC236}">
                <a16:creationId xmlns:a16="http://schemas.microsoft.com/office/drawing/2014/main" id="{61AA92BC-4693-B963-75F8-39E662316D2D}"/>
              </a:ext>
            </a:extLst>
          </p:cNvPr>
          <p:cNvGrpSpPr/>
          <p:nvPr/>
        </p:nvGrpSpPr>
        <p:grpSpPr>
          <a:xfrm>
            <a:off x="-156089" y="-1"/>
            <a:ext cx="12348089" cy="634258"/>
            <a:chOff x="-156089" y="-1"/>
            <a:chExt cx="12348089" cy="634258"/>
          </a:xfrm>
        </p:grpSpPr>
        <p:sp>
          <p:nvSpPr>
            <p:cNvPr id="11" name="正方形/長方形 10">
              <a:extLst>
                <a:ext uri="{FF2B5EF4-FFF2-40B4-BE49-F238E27FC236}">
                  <a16:creationId xmlns:a16="http://schemas.microsoft.com/office/drawing/2014/main" id="{E0701DEF-2DF1-75D2-46BE-E54DFCA8A1B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4" name="タイトル 1">
              <a:extLst>
                <a:ext uri="{FF2B5EF4-FFF2-40B4-BE49-F238E27FC236}">
                  <a16:creationId xmlns:a16="http://schemas.microsoft.com/office/drawing/2014/main" id="{5BB1E89F-4FFE-0EF9-9B1E-C9FACD4CD510}"/>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
        <p:nvSpPr>
          <p:cNvPr id="3" name="タイトル 1">
            <a:extLst>
              <a:ext uri="{FF2B5EF4-FFF2-40B4-BE49-F238E27FC236}">
                <a16:creationId xmlns:a16="http://schemas.microsoft.com/office/drawing/2014/main" id="{59A0E1F6-79CA-3AB1-4121-269B58F4D70F}"/>
              </a:ext>
            </a:extLst>
          </p:cNvPr>
          <p:cNvSpPr txBox="1">
            <a:spLocks/>
          </p:cNvSpPr>
          <p:nvPr/>
        </p:nvSpPr>
        <p:spPr>
          <a:xfrm>
            <a:off x="1350531" y="1053237"/>
            <a:ext cx="3260361" cy="520467"/>
          </a:xfrm>
          <a:prstGeom prst="rect">
            <a:avLst/>
          </a:prstGeom>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en-US" altLang="ja-JP" sz="2800" cap="none" dirty="0"/>
              <a:t>https://github.co.jp/</a:t>
            </a:r>
            <a:endParaRPr lang="ja-JP" altLang="en-US" sz="2800" dirty="0"/>
          </a:p>
        </p:txBody>
      </p:sp>
      <p:grpSp>
        <p:nvGrpSpPr>
          <p:cNvPr id="9" name="グループ化 8">
            <a:extLst>
              <a:ext uri="{FF2B5EF4-FFF2-40B4-BE49-F238E27FC236}">
                <a16:creationId xmlns:a16="http://schemas.microsoft.com/office/drawing/2014/main" id="{4E0D8421-11FE-1717-88E0-D88321356301}"/>
              </a:ext>
            </a:extLst>
          </p:cNvPr>
          <p:cNvGrpSpPr/>
          <p:nvPr/>
        </p:nvGrpSpPr>
        <p:grpSpPr>
          <a:xfrm>
            <a:off x="1350531" y="1445287"/>
            <a:ext cx="9634626" cy="5368269"/>
            <a:chOff x="1494019" y="2204408"/>
            <a:chExt cx="7664971" cy="4249239"/>
          </a:xfrm>
        </p:grpSpPr>
        <p:pic>
          <p:nvPicPr>
            <p:cNvPr id="5" name="図 4">
              <a:extLst>
                <a:ext uri="{FF2B5EF4-FFF2-40B4-BE49-F238E27FC236}">
                  <a16:creationId xmlns:a16="http://schemas.microsoft.com/office/drawing/2014/main" id="{00000000-0008-0000-0000-000002000000}"/>
                </a:ext>
              </a:extLst>
            </p:cNvPr>
            <p:cNvPicPr>
              <a:picLocks noChangeAspect="1"/>
            </p:cNvPicPr>
            <p:nvPr/>
          </p:nvPicPr>
          <p:blipFill>
            <a:blip r:embed="rId2"/>
            <a:stretch>
              <a:fillRect/>
            </a:stretch>
          </p:blipFill>
          <p:spPr>
            <a:xfrm>
              <a:off x="1494019" y="2204408"/>
              <a:ext cx="7560000" cy="4249239"/>
            </a:xfrm>
            <a:prstGeom prst="rect">
              <a:avLst/>
            </a:prstGeom>
            <a:ln>
              <a:solidFill>
                <a:schemeClr val="tx1"/>
              </a:solidFill>
            </a:ln>
          </p:spPr>
        </p:pic>
        <p:sp>
          <p:nvSpPr>
            <p:cNvPr id="6" name="正方形/長方形 5">
              <a:extLst>
                <a:ext uri="{FF2B5EF4-FFF2-40B4-BE49-F238E27FC236}">
                  <a16:creationId xmlns:a16="http://schemas.microsoft.com/office/drawing/2014/main" id="{8AA572E0-92FB-87AC-EAFA-CB1A5AB9AA77}"/>
                </a:ext>
              </a:extLst>
            </p:cNvPr>
            <p:cNvSpPr/>
            <p:nvPr/>
          </p:nvSpPr>
          <p:spPr>
            <a:xfrm>
              <a:off x="4557009" y="5183756"/>
              <a:ext cx="134162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86A14DFE-606C-E5DB-CFB4-73B380800E7D}"/>
                </a:ext>
              </a:extLst>
            </p:cNvPr>
            <p:cNvSpPr txBox="1">
              <a:spLocks/>
            </p:cNvSpPr>
            <p:nvPr/>
          </p:nvSpPr>
          <p:spPr>
            <a:xfrm>
              <a:off x="5898629" y="5261266"/>
              <a:ext cx="3260361" cy="5204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sp>
        <p:nvSpPr>
          <p:cNvPr id="12" name="タイトル 1">
            <a:extLst>
              <a:ext uri="{FF2B5EF4-FFF2-40B4-BE49-F238E27FC236}">
                <a16:creationId xmlns:a16="http://schemas.microsoft.com/office/drawing/2014/main" id="{C1CBC66A-5E50-3FB8-F142-D780A21C0CF3}"/>
              </a:ext>
            </a:extLst>
          </p:cNvPr>
          <p:cNvSpPr txBox="1">
            <a:spLocks/>
          </p:cNvSpPr>
          <p:nvPr/>
        </p:nvSpPr>
        <p:spPr>
          <a:xfrm>
            <a:off x="1350531" y="594133"/>
            <a:ext cx="5426059" cy="5204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400" cap="none" dirty="0"/>
              <a:t>下記の</a:t>
            </a:r>
            <a:r>
              <a:rPr lang="en-US" altLang="ja-JP" sz="2400" cap="none" dirty="0"/>
              <a:t>URL</a:t>
            </a:r>
            <a:r>
              <a:rPr lang="ja-JP" altLang="en-US" sz="2400" cap="none" dirty="0"/>
              <a:t>をブラウザで検索</a:t>
            </a:r>
            <a:endParaRPr lang="ja-JP" altLang="en-US" sz="2400" dirty="0"/>
          </a:p>
        </p:txBody>
      </p:sp>
    </p:spTree>
    <p:extLst>
      <p:ext uri="{BB962C8B-B14F-4D97-AF65-F5344CB8AC3E}">
        <p14:creationId xmlns:p14="http://schemas.microsoft.com/office/powerpoint/2010/main" val="694574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0000000-0008-0000-0000-000003000000}"/>
              </a:ext>
            </a:extLst>
          </p:cNvPr>
          <p:cNvPicPr>
            <a:picLocks noChangeAspect="1"/>
          </p:cNvPicPr>
          <p:nvPr/>
        </p:nvPicPr>
        <p:blipFill>
          <a:blip r:embed="rId2"/>
          <a:stretch>
            <a:fillRect/>
          </a:stretch>
        </p:blipFill>
        <p:spPr>
          <a:xfrm>
            <a:off x="1683581" y="1396362"/>
            <a:ext cx="9379160" cy="5263811"/>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555841"/>
            <a:ext cx="9034386" cy="5204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ユーザー名、メールアドレス、パスワードを入力</a:t>
            </a:r>
            <a:endParaRPr lang="ja-JP" altLang="en-US" sz="2800" dirty="0"/>
          </a:p>
        </p:txBody>
      </p:sp>
      <p:sp>
        <p:nvSpPr>
          <p:cNvPr id="6" name="テキスト ボックス 5">
            <a:extLst>
              <a:ext uri="{FF2B5EF4-FFF2-40B4-BE49-F238E27FC236}">
                <a16:creationId xmlns:a16="http://schemas.microsoft.com/office/drawing/2014/main" id="{F69B5B21-AE80-4D8C-FCA3-4805483621BA}"/>
              </a:ext>
            </a:extLst>
          </p:cNvPr>
          <p:cNvSpPr txBox="1"/>
          <p:nvPr/>
        </p:nvSpPr>
        <p:spPr>
          <a:xfrm>
            <a:off x="1683581" y="875896"/>
            <a:ext cx="9978767" cy="523220"/>
          </a:xfrm>
          <a:prstGeom prst="rect">
            <a:avLst/>
          </a:prstGeom>
          <a:noFill/>
        </p:spPr>
        <p:txBody>
          <a:bodyPr wrap="square" rtlCol="0">
            <a:spAutoFit/>
          </a:bodyPr>
          <a:lstStyle/>
          <a:p>
            <a:r>
              <a:rPr kumimoji="1" lang="en-US" altLang="ja-JP" sz="2800" dirty="0"/>
              <a:t>※</a:t>
            </a:r>
            <a:r>
              <a:rPr kumimoji="1" lang="ja-JP" altLang="en-US" sz="2800" dirty="0"/>
              <a:t>メールアドレスは</a:t>
            </a:r>
            <a:r>
              <a:rPr kumimoji="1" lang="en-US" altLang="ja-JP" sz="2800" dirty="0"/>
              <a:t>CL</a:t>
            </a:r>
            <a:r>
              <a:rPr kumimoji="1" lang="ja-JP" altLang="en-US" sz="2800" dirty="0"/>
              <a:t>のメールアドレスを使用してください</a:t>
            </a:r>
          </a:p>
        </p:txBody>
      </p:sp>
      <p:sp>
        <p:nvSpPr>
          <p:cNvPr id="7" name="正方形/長方形 6">
            <a:extLst>
              <a:ext uri="{FF2B5EF4-FFF2-40B4-BE49-F238E27FC236}">
                <a16:creationId xmlns:a16="http://schemas.microsoft.com/office/drawing/2014/main" id="{8D6BA935-BC7D-92A0-2051-DC57A8E532AE}"/>
              </a:ext>
            </a:extLst>
          </p:cNvPr>
          <p:cNvSpPr/>
          <p:nvPr/>
        </p:nvSpPr>
        <p:spPr>
          <a:xfrm>
            <a:off x="4017364" y="3802311"/>
            <a:ext cx="4661941" cy="208882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 name="グループ化 8">
            <a:extLst>
              <a:ext uri="{FF2B5EF4-FFF2-40B4-BE49-F238E27FC236}">
                <a16:creationId xmlns:a16="http://schemas.microsoft.com/office/drawing/2014/main" id="{6376F2A4-BAC4-394D-6F4D-427BBA2475CE}"/>
              </a:ext>
            </a:extLst>
          </p:cNvPr>
          <p:cNvGrpSpPr/>
          <p:nvPr/>
        </p:nvGrpSpPr>
        <p:grpSpPr>
          <a:xfrm>
            <a:off x="-156089" y="-1"/>
            <a:ext cx="12348089" cy="634258"/>
            <a:chOff x="-156089" y="-1"/>
            <a:chExt cx="12348089" cy="634258"/>
          </a:xfrm>
        </p:grpSpPr>
        <p:sp>
          <p:nvSpPr>
            <p:cNvPr id="10" name="正方形/長方形 9">
              <a:extLst>
                <a:ext uri="{FF2B5EF4-FFF2-40B4-BE49-F238E27FC236}">
                  <a16:creationId xmlns:a16="http://schemas.microsoft.com/office/drawing/2014/main" id="{7843383D-1B1C-764D-8A16-E67A3BB2EE96}"/>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F3B65CA2-E488-C5BF-85C6-B9667D168A05}"/>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2302690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000000-0008-0000-0000-000004000000}"/>
              </a:ext>
            </a:extLst>
          </p:cNvPr>
          <p:cNvPicPr>
            <a:picLocks noChangeAspect="1"/>
          </p:cNvPicPr>
          <p:nvPr/>
        </p:nvPicPr>
        <p:blipFill>
          <a:blip r:embed="rId2"/>
          <a:stretch>
            <a:fillRect/>
          </a:stretch>
        </p:blipFill>
        <p:spPr>
          <a:xfrm>
            <a:off x="1683581" y="1343382"/>
            <a:ext cx="9379160" cy="5271730"/>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670030"/>
            <a:ext cx="9768905" cy="67335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ロボットじゃないことを証明して、アカウントを作成</a:t>
            </a:r>
            <a:endParaRPr lang="ja-JP" altLang="en-US" sz="2800" dirty="0"/>
          </a:p>
        </p:txBody>
      </p:sp>
      <p:sp>
        <p:nvSpPr>
          <p:cNvPr id="3" name="正方形/長方形 2">
            <a:extLst>
              <a:ext uri="{FF2B5EF4-FFF2-40B4-BE49-F238E27FC236}">
                <a16:creationId xmlns:a16="http://schemas.microsoft.com/office/drawing/2014/main" id="{0973E78D-DF92-BE27-85F5-14CC980CE02E}"/>
              </a:ext>
            </a:extLst>
          </p:cNvPr>
          <p:cNvSpPr/>
          <p:nvPr/>
        </p:nvSpPr>
        <p:spPr>
          <a:xfrm>
            <a:off x="4017364" y="2596727"/>
            <a:ext cx="4661940" cy="359124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 name="グループ化 3">
            <a:extLst>
              <a:ext uri="{FF2B5EF4-FFF2-40B4-BE49-F238E27FC236}">
                <a16:creationId xmlns:a16="http://schemas.microsoft.com/office/drawing/2014/main" id="{FFEC4514-F62E-6516-6F71-B4FE82DF9BC6}"/>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52EA5FC4-380B-A9D4-12AA-C0071977845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タイトル 1">
              <a:extLst>
                <a:ext uri="{FF2B5EF4-FFF2-40B4-BE49-F238E27FC236}">
                  <a16:creationId xmlns:a16="http://schemas.microsoft.com/office/drawing/2014/main" id="{A7E85035-2424-6191-B56A-A17072FBC189}"/>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38859931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0000000-0008-0000-0000-000005000000}"/>
              </a:ext>
            </a:extLst>
          </p:cNvPr>
          <p:cNvPicPr>
            <a:picLocks noChangeAspect="1"/>
          </p:cNvPicPr>
          <p:nvPr/>
        </p:nvPicPr>
        <p:blipFill>
          <a:blip r:embed="rId2"/>
          <a:stretch>
            <a:fillRect/>
          </a:stretch>
        </p:blipFill>
        <p:spPr>
          <a:xfrm>
            <a:off x="1683581" y="1469218"/>
            <a:ext cx="9379159" cy="5276678"/>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638322"/>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登録したメールアドレス宛にメールが届くので</a:t>
            </a:r>
            <a:endParaRPr lang="en-US" altLang="ja-JP" sz="2800" cap="none" dirty="0"/>
          </a:p>
          <a:p>
            <a:r>
              <a:rPr lang="ja-JP" altLang="en-US" sz="2800" cap="none" dirty="0"/>
              <a:t>届いたメールから</a:t>
            </a:r>
            <a:r>
              <a:rPr lang="en-US" altLang="ja-JP" sz="2800" cap="none" dirty="0"/>
              <a:t>GitHub</a:t>
            </a:r>
            <a:r>
              <a:rPr lang="ja-JP" altLang="en-US" sz="2800" cap="none" dirty="0"/>
              <a:t>へアクセス</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4091553" y="4742481"/>
            <a:ext cx="2004447" cy="77213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6096000" y="4868315"/>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nvGrpSpPr>
          <p:cNvPr id="2" name="グループ化 1">
            <a:extLst>
              <a:ext uri="{FF2B5EF4-FFF2-40B4-BE49-F238E27FC236}">
                <a16:creationId xmlns:a16="http://schemas.microsoft.com/office/drawing/2014/main" id="{84E3E371-367B-7469-9FE0-455FC2FC7751}"/>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371D793E-A01E-E75E-BE84-DC5EE079C7A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6BEEA83C-415A-E15C-17D8-5182EF39337F}"/>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672271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000000-0008-0000-0000-000006000000}"/>
              </a:ext>
            </a:extLst>
          </p:cNvPr>
          <p:cNvPicPr>
            <a:picLocks noChangeAspect="1"/>
          </p:cNvPicPr>
          <p:nvPr/>
        </p:nvPicPr>
        <p:blipFill>
          <a:blip r:embed="rId2"/>
          <a:stretch>
            <a:fillRect/>
          </a:stretch>
        </p:blipFill>
        <p:spPr>
          <a:xfrm>
            <a:off x="1683581" y="1343382"/>
            <a:ext cx="9406786" cy="5276678"/>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413758" y="730782"/>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a:t>
            </a:r>
            <a:r>
              <a:rPr lang="en-US" altLang="ja-JP" sz="2800" cap="none" dirty="0"/>
              <a:t>Your email was verified.</a:t>
            </a:r>
            <a:r>
              <a:rPr lang="ja-JP" altLang="en-US" sz="2800" cap="none" dirty="0"/>
              <a:t>」が表示されれば</a:t>
            </a:r>
            <a:r>
              <a:rPr lang="en-US" altLang="ja-JP" sz="2800" cap="none" dirty="0"/>
              <a:t>OK</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2322714" y="2329065"/>
            <a:ext cx="1439818" cy="45910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3762532" y="2329065"/>
            <a:ext cx="3260361" cy="520467"/>
          </a:xfrm>
          <a:prstGeom prst="rect">
            <a:avLst/>
          </a:prstGeom>
        </p:spPr>
        <p:txBody>
          <a:bodyPr vert="horz" lIns="91440" tIns="45720" rIns="91440" bIns="45720" rtlCol="0" anchor="t">
            <a:normAutofit fontScale="925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ここを確認</a:t>
            </a:r>
          </a:p>
        </p:txBody>
      </p:sp>
      <p:grpSp>
        <p:nvGrpSpPr>
          <p:cNvPr id="3" name="グループ化 2">
            <a:extLst>
              <a:ext uri="{FF2B5EF4-FFF2-40B4-BE49-F238E27FC236}">
                <a16:creationId xmlns:a16="http://schemas.microsoft.com/office/drawing/2014/main" id="{32B29F60-0CF0-2285-A328-0186131AAB70}"/>
              </a:ext>
            </a:extLst>
          </p:cNvPr>
          <p:cNvGrpSpPr/>
          <p:nvPr/>
        </p:nvGrpSpPr>
        <p:grpSpPr>
          <a:xfrm>
            <a:off x="-156089" y="-1"/>
            <a:ext cx="12348089" cy="634258"/>
            <a:chOff x="-156089" y="-1"/>
            <a:chExt cx="12348089" cy="634258"/>
          </a:xfrm>
        </p:grpSpPr>
        <p:sp>
          <p:nvSpPr>
            <p:cNvPr id="4" name="正方形/長方形 3">
              <a:extLst>
                <a:ext uri="{FF2B5EF4-FFF2-40B4-BE49-F238E27FC236}">
                  <a16:creationId xmlns:a16="http://schemas.microsoft.com/office/drawing/2014/main" id="{A7B42AA0-531A-9B89-B82D-1C56312059D0}"/>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2BCC35F5-6003-1BFF-062F-45D46782688F}"/>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のアカウント作成</a:t>
              </a:r>
              <a:endParaRPr lang="ja-JP" altLang="en-US" sz="2800" dirty="0">
                <a:solidFill>
                  <a:schemeClr val="bg1"/>
                </a:solidFill>
              </a:endParaRPr>
            </a:p>
          </p:txBody>
        </p:sp>
      </p:grpSp>
    </p:spTree>
    <p:extLst>
      <p:ext uri="{BB962C8B-B14F-4D97-AF65-F5344CB8AC3E}">
        <p14:creationId xmlns:p14="http://schemas.microsoft.com/office/powerpoint/2010/main" val="3311102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descr="コンピューターの画面のスクリーンショット&#10;&#10;自動的に生成された説明">
            <a:extLst>
              <a:ext uri="{FF2B5EF4-FFF2-40B4-BE49-F238E27FC236}">
                <a16:creationId xmlns:a16="http://schemas.microsoft.com/office/drawing/2014/main" id="{1029A68F-F186-52CC-03F5-F3920880FD84}"/>
              </a:ext>
            </a:extLst>
          </p:cNvPr>
          <p:cNvPicPr>
            <a:picLocks noChangeAspect="1"/>
          </p:cNvPicPr>
          <p:nvPr/>
        </p:nvPicPr>
        <p:blipFill rotWithShape="1">
          <a:blip r:embed="rId2">
            <a:extLst>
              <a:ext uri="{28A0092B-C50C-407E-A947-70E740481C1C}">
                <a14:useLocalDpi xmlns:a14="http://schemas.microsoft.com/office/drawing/2010/main" val="0"/>
              </a:ext>
            </a:extLst>
          </a:blip>
          <a:srcRect t="8912" r="5573" b="7014"/>
          <a:stretch/>
        </p:blipFill>
        <p:spPr>
          <a:xfrm>
            <a:off x="1683581" y="1794670"/>
            <a:ext cx="9441691" cy="47263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正方形/長方形 6">
            <a:extLst>
              <a:ext uri="{FF2B5EF4-FFF2-40B4-BE49-F238E27FC236}">
                <a16:creationId xmlns:a16="http://schemas.microsoft.com/office/drawing/2014/main" id="{8D6BA935-BC7D-92A0-2051-DC57A8E532AE}"/>
              </a:ext>
            </a:extLst>
          </p:cNvPr>
          <p:cNvSpPr/>
          <p:nvPr/>
        </p:nvSpPr>
        <p:spPr>
          <a:xfrm>
            <a:off x="5093819" y="4629711"/>
            <a:ext cx="259630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704944" y="4622321"/>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683581" y="772450"/>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・下記の</a:t>
            </a:r>
            <a:r>
              <a:rPr lang="en-US" altLang="ja-JP" sz="2800" cap="none" dirty="0"/>
              <a:t>URL</a:t>
            </a:r>
            <a:r>
              <a:rPr lang="ja-JP" altLang="en-US" sz="2800" cap="none" dirty="0"/>
              <a:t>をブラウザで検索</a:t>
            </a:r>
            <a:endParaRPr lang="ja-JP" altLang="en-US" sz="2800" dirty="0"/>
          </a:p>
        </p:txBody>
      </p:sp>
      <p:sp>
        <p:nvSpPr>
          <p:cNvPr id="8" name="タイトル 1">
            <a:extLst>
              <a:ext uri="{FF2B5EF4-FFF2-40B4-BE49-F238E27FC236}">
                <a16:creationId xmlns:a16="http://schemas.microsoft.com/office/drawing/2014/main" id="{8D430E37-4ADD-DCF3-0653-965D60E9556B}"/>
              </a:ext>
            </a:extLst>
          </p:cNvPr>
          <p:cNvSpPr txBox="1">
            <a:spLocks/>
          </p:cNvSpPr>
          <p:nvPr/>
        </p:nvSpPr>
        <p:spPr>
          <a:xfrm>
            <a:off x="1683581" y="1278663"/>
            <a:ext cx="5421757" cy="47572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a:t>
            </a:r>
            <a:r>
              <a:rPr lang="en-US" altLang="ja-JP" sz="2800" cap="none" dirty="0"/>
              <a:t>https</a:t>
            </a:r>
            <a:r>
              <a:rPr kumimoji="1" lang="en-US" altLang="ja-JP" sz="2800" dirty="0"/>
              <a:t>:</a:t>
            </a:r>
            <a:r>
              <a:rPr lang="en-US" altLang="ja-JP" sz="2800" cap="none" dirty="0"/>
              <a:t>//desktop.github.com</a:t>
            </a:r>
            <a:endParaRPr kumimoji="1" lang="ja-JP" altLang="en-US" sz="1000" dirty="0"/>
          </a:p>
          <a:p>
            <a:endParaRPr lang="ja-JP" altLang="en-US" sz="2800" dirty="0"/>
          </a:p>
        </p:txBody>
      </p:sp>
      <p:grpSp>
        <p:nvGrpSpPr>
          <p:cNvPr id="2" name="グループ化 1">
            <a:extLst>
              <a:ext uri="{FF2B5EF4-FFF2-40B4-BE49-F238E27FC236}">
                <a16:creationId xmlns:a16="http://schemas.microsoft.com/office/drawing/2014/main" id="{52A516F7-782E-8D14-3D7E-4EECBDC9B94F}"/>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17167514-CB00-2D37-8552-439CE38D8E37}"/>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6DEC0466-7D47-7455-FBA0-E070584A9657}"/>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のダウンロード</a:t>
              </a:r>
              <a:endParaRPr lang="ja-JP" altLang="en-US" sz="2800" dirty="0">
                <a:solidFill>
                  <a:schemeClr val="bg1"/>
                </a:solidFill>
              </a:endParaRPr>
            </a:p>
          </p:txBody>
        </p:sp>
      </p:grpSp>
    </p:spTree>
    <p:extLst>
      <p:ext uri="{BB962C8B-B14F-4D97-AF65-F5344CB8AC3E}">
        <p14:creationId xmlns:p14="http://schemas.microsoft.com/office/powerpoint/2010/main" val="38259156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000000-0008-0000-0000-000013000000}"/>
              </a:ext>
            </a:extLst>
          </p:cNvPr>
          <p:cNvPicPr>
            <a:picLocks noChangeAspect="1"/>
          </p:cNvPicPr>
          <p:nvPr/>
        </p:nvPicPr>
        <p:blipFill>
          <a:blip r:embed="rId2"/>
          <a:stretch>
            <a:fillRect/>
          </a:stretch>
        </p:blipFill>
        <p:spPr>
          <a:xfrm>
            <a:off x="1683581" y="1368360"/>
            <a:ext cx="7355488" cy="5326967"/>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895673"/>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すべて</a:t>
            </a:r>
            <a:r>
              <a:rPr lang="en-US" altLang="ja-JP" sz="2800" dirty="0"/>
              <a:t>[next]</a:t>
            </a:r>
            <a:r>
              <a:rPr lang="ja-JP" altLang="en-US" sz="2800" dirty="0"/>
              <a:t>をクリックで</a:t>
            </a:r>
            <a:r>
              <a:rPr lang="en-US" altLang="ja-JP" sz="2800" dirty="0"/>
              <a:t>ok</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6347954" y="6062427"/>
            <a:ext cx="132701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674964" y="585841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648676" y="490369"/>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ダウンロードしたインストーラを開き</a:t>
            </a:r>
          </a:p>
        </p:txBody>
      </p:sp>
      <p:grpSp>
        <p:nvGrpSpPr>
          <p:cNvPr id="3" name="グループ化 2">
            <a:extLst>
              <a:ext uri="{FF2B5EF4-FFF2-40B4-BE49-F238E27FC236}">
                <a16:creationId xmlns:a16="http://schemas.microsoft.com/office/drawing/2014/main" id="{54837E12-3DBC-D1EC-8EDF-69BA39D6C685}"/>
              </a:ext>
            </a:extLst>
          </p:cNvPr>
          <p:cNvGrpSpPr/>
          <p:nvPr/>
        </p:nvGrpSpPr>
        <p:grpSpPr>
          <a:xfrm>
            <a:off x="-156089" y="-1"/>
            <a:ext cx="12348089" cy="634258"/>
            <a:chOff x="-156089" y="-1"/>
            <a:chExt cx="12348089" cy="634258"/>
          </a:xfrm>
        </p:grpSpPr>
        <p:sp>
          <p:nvSpPr>
            <p:cNvPr id="8" name="正方形/長方形 7">
              <a:extLst>
                <a:ext uri="{FF2B5EF4-FFF2-40B4-BE49-F238E27FC236}">
                  <a16:creationId xmlns:a16="http://schemas.microsoft.com/office/drawing/2014/main" id="{C18F9F28-64B0-9C4F-E533-340AC03A4289}"/>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E975F261-2493-E02D-D061-525467BD6676}"/>
                </a:ext>
              </a:extLst>
            </p:cNvPr>
            <p:cNvSpPr txBox="1">
              <a:spLocks/>
            </p:cNvSpPr>
            <p:nvPr/>
          </p:nvSpPr>
          <p:spPr>
            <a:xfrm>
              <a:off x="-156089" y="36280"/>
              <a:ext cx="5089161"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GitHub</a:t>
              </a:r>
              <a:r>
                <a:rPr lang="ja-JP" altLang="en-US" sz="2800" cap="none" dirty="0">
                  <a:solidFill>
                    <a:schemeClr val="bg1"/>
                  </a:solidFill>
                </a:rPr>
                <a:t>のダウンロード</a:t>
              </a:r>
              <a:endParaRPr lang="ja-JP" altLang="en-US" sz="2800" dirty="0">
                <a:solidFill>
                  <a:schemeClr val="bg1"/>
                </a:solidFill>
              </a:endParaRPr>
            </a:p>
          </p:txBody>
        </p:sp>
      </p:grpSp>
    </p:spTree>
    <p:extLst>
      <p:ext uri="{BB962C8B-B14F-4D97-AF65-F5344CB8AC3E}">
        <p14:creationId xmlns:p14="http://schemas.microsoft.com/office/powerpoint/2010/main" val="11438530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0000000-0008-0000-0000-000011000000}"/>
              </a:ext>
            </a:extLst>
          </p:cNvPr>
          <p:cNvPicPr>
            <a:picLocks noChangeAspect="1"/>
          </p:cNvPicPr>
          <p:nvPr/>
        </p:nvPicPr>
        <p:blipFill>
          <a:blip r:embed="rId2"/>
          <a:stretch>
            <a:fillRect/>
          </a:stretch>
        </p:blipFill>
        <p:spPr>
          <a:xfrm>
            <a:off x="1683581" y="1469993"/>
            <a:ext cx="9406786" cy="5287258"/>
          </a:xfrm>
          <a:prstGeom prst="rect">
            <a:avLst/>
          </a:prstGeom>
          <a:ln>
            <a:solidFill>
              <a:schemeClr val="tx1"/>
            </a:solidFill>
          </a:ln>
        </p:spPr>
      </p:pic>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1050417"/>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en-US" altLang="ja-JP" sz="2800" cap="none" dirty="0"/>
              <a:t>https://gitforwindows.org/</a:t>
            </a:r>
            <a:endParaRPr lang="ja-JP" altLang="en-US" sz="2800" dirty="0"/>
          </a:p>
        </p:txBody>
      </p:sp>
      <p:sp>
        <p:nvSpPr>
          <p:cNvPr id="7" name="正方形/長方形 6">
            <a:extLst>
              <a:ext uri="{FF2B5EF4-FFF2-40B4-BE49-F238E27FC236}">
                <a16:creationId xmlns:a16="http://schemas.microsoft.com/office/drawing/2014/main" id="{8D6BA935-BC7D-92A0-2051-DC57A8E532AE}"/>
              </a:ext>
            </a:extLst>
          </p:cNvPr>
          <p:cNvSpPr/>
          <p:nvPr/>
        </p:nvSpPr>
        <p:spPr>
          <a:xfrm>
            <a:off x="6317974" y="4521242"/>
            <a:ext cx="1581842"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864911" y="4262797"/>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522067" y="631250"/>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・下記の</a:t>
            </a:r>
            <a:r>
              <a:rPr lang="en-US" altLang="ja-JP" sz="2800" cap="none" dirty="0"/>
              <a:t>URL</a:t>
            </a:r>
            <a:r>
              <a:rPr lang="ja-JP" altLang="en-US" sz="2800" cap="none" dirty="0"/>
              <a:t>をブラウザで検索</a:t>
            </a:r>
            <a:endParaRPr lang="ja-JP" altLang="en-US" sz="2800" dirty="0"/>
          </a:p>
        </p:txBody>
      </p:sp>
      <p:grpSp>
        <p:nvGrpSpPr>
          <p:cNvPr id="2" name="グループ化 1">
            <a:extLst>
              <a:ext uri="{FF2B5EF4-FFF2-40B4-BE49-F238E27FC236}">
                <a16:creationId xmlns:a16="http://schemas.microsoft.com/office/drawing/2014/main" id="{90305CA1-B4AE-47A4-45BF-E729C7599B6B}"/>
              </a:ext>
            </a:extLst>
          </p:cNvPr>
          <p:cNvGrpSpPr/>
          <p:nvPr/>
        </p:nvGrpSpPr>
        <p:grpSpPr>
          <a:xfrm>
            <a:off x="-156089" y="-1"/>
            <a:ext cx="12348089" cy="634258"/>
            <a:chOff x="-156089" y="-1"/>
            <a:chExt cx="12348089" cy="634258"/>
          </a:xfrm>
        </p:grpSpPr>
        <p:sp>
          <p:nvSpPr>
            <p:cNvPr id="8" name="正方形/長方形 7">
              <a:extLst>
                <a:ext uri="{FF2B5EF4-FFF2-40B4-BE49-F238E27FC236}">
                  <a16:creationId xmlns:a16="http://schemas.microsoft.com/office/drawing/2014/main" id="{720128B9-0333-AA28-0AA9-EB9CD0A503D7}"/>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6213F2EE-208F-B561-76D9-02B0217354F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a:t>
              </a:r>
              <a:r>
                <a:rPr lang="ja-JP" altLang="en-US" sz="2800" cap="none" dirty="0">
                  <a:solidFill>
                    <a:schemeClr val="bg1"/>
                  </a:solidFill>
                </a:rPr>
                <a:t>のダウンロード・セットアップ</a:t>
              </a:r>
              <a:endParaRPr lang="ja-JP" altLang="en-US" sz="2800" dirty="0">
                <a:solidFill>
                  <a:schemeClr val="bg1"/>
                </a:solidFill>
              </a:endParaRPr>
            </a:p>
          </p:txBody>
        </p:sp>
      </p:grpSp>
    </p:spTree>
    <p:extLst>
      <p:ext uri="{BB962C8B-B14F-4D97-AF65-F5344CB8AC3E}">
        <p14:creationId xmlns:p14="http://schemas.microsoft.com/office/powerpoint/2010/main" val="1285183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03ADBE-F4FD-5583-F2A5-AB1D154A0992}"/>
              </a:ext>
            </a:extLst>
          </p:cNvPr>
          <p:cNvSpPr>
            <a:spLocks noGrp="1"/>
          </p:cNvSpPr>
          <p:nvPr>
            <p:ph type="title"/>
          </p:nvPr>
        </p:nvSpPr>
        <p:spPr/>
        <p:txBody>
          <a:bodyPr>
            <a:normAutofit/>
          </a:bodyPr>
          <a:lstStyle/>
          <a:p>
            <a:r>
              <a:rPr lang="en-US" altLang="ja-JP" sz="5400" cap="none" dirty="0"/>
              <a:t>Git</a:t>
            </a:r>
            <a:r>
              <a:rPr kumimoji="1" lang="ja-JP" altLang="en-US" sz="5400" cap="none" dirty="0"/>
              <a:t>について</a:t>
            </a:r>
            <a:endParaRPr kumimoji="1" lang="ja-JP" altLang="en-US" dirty="0"/>
          </a:p>
        </p:txBody>
      </p:sp>
      <p:sp>
        <p:nvSpPr>
          <p:cNvPr id="3" name="コンテンツ プレースホルダー 2">
            <a:extLst>
              <a:ext uri="{FF2B5EF4-FFF2-40B4-BE49-F238E27FC236}">
                <a16:creationId xmlns:a16="http://schemas.microsoft.com/office/drawing/2014/main" id="{3B626606-7E1C-3B91-9108-FC4566BF88D4}"/>
              </a:ext>
            </a:extLst>
          </p:cNvPr>
          <p:cNvSpPr>
            <a:spLocks noGrp="1"/>
          </p:cNvSpPr>
          <p:nvPr>
            <p:ph idx="1"/>
          </p:nvPr>
        </p:nvSpPr>
        <p:spPr>
          <a:xfrm>
            <a:off x="1251678" y="2286001"/>
            <a:ext cx="10178322" cy="4189614"/>
          </a:xfrm>
        </p:spPr>
        <p:txBody>
          <a:bodyPr>
            <a:normAutofit/>
          </a:bodyPr>
          <a:lstStyle/>
          <a:p>
            <a:pPr marL="0" indent="0">
              <a:buNone/>
            </a:pPr>
            <a:r>
              <a:rPr lang="en-US" altLang="ja-JP" dirty="0"/>
              <a:t>Git</a:t>
            </a:r>
            <a:r>
              <a:rPr lang="ja-JP" altLang="en-US" dirty="0"/>
              <a:t>とは、コンピューターで作ったファイルの変更履歴を記録したり、管理したりするためのツールです。</a:t>
            </a:r>
          </a:p>
          <a:p>
            <a:pPr marL="0" indent="0">
              <a:buNone/>
            </a:pPr>
            <a:r>
              <a:rPr lang="ja-JP" altLang="en-US" dirty="0"/>
              <a:t>例えば、あなたが絵を描いているとします。</a:t>
            </a:r>
          </a:p>
          <a:p>
            <a:pPr marL="0" indent="0">
              <a:buNone/>
            </a:pPr>
            <a:r>
              <a:rPr lang="ja-JP" altLang="en-US" dirty="0"/>
              <a:t>最初は空白の紙に線を引いて、次に色を塗って、最後に文字を書くとしましょう。</a:t>
            </a:r>
          </a:p>
          <a:p>
            <a:pPr marL="0" indent="0">
              <a:buNone/>
            </a:pPr>
            <a:r>
              <a:rPr lang="ja-JP" altLang="en-US" dirty="0"/>
              <a:t>このとき、紙に描いた絵はどんどん変わっていきますよね。</a:t>
            </a:r>
          </a:p>
          <a:p>
            <a:pPr marL="0" indent="0">
              <a:buNone/>
            </a:pPr>
            <a:r>
              <a:rPr lang="ja-JP" altLang="en-US" dirty="0"/>
              <a:t>でも、もしも間違えて消しゴムで消してしまったら、元に戻すことはできません。</a:t>
            </a:r>
          </a:p>
          <a:p>
            <a:pPr marL="0" indent="0">
              <a:buNone/>
            </a:pPr>
            <a:r>
              <a:rPr lang="ja-JP" altLang="en-US" dirty="0"/>
              <a:t>そこで、</a:t>
            </a:r>
            <a:r>
              <a:rPr lang="en-US" altLang="ja-JP" dirty="0"/>
              <a:t>Git</a:t>
            </a:r>
            <a:r>
              <a:rPr lang="ja-JP" altLang="en-US" dirty="0"/>
              <a:t>を使うと便利なんです。</a:t>
            </a:r>
            <a:r>
              <a:rPr lang="en-US" altLang="ja-JP" dirty="0"/>
              <a:t>Git</a:t>
            </a:r>
            <a:r>
              <a:rPr lang="ja-JP" altLang="en-US" dirty="0"/>
              <a:t>は、あなたが絵を描くたびに紙のコピーを作ってくれます。</a:t>
            </a:r>
          </a:p>
          <a:p>
            <a:pPr marL="0" indent="0">
              <a:buNone/>
            </a:pPr>
            <a:r>
              <a:rPr lang="ja-JP" altLang="en-US" dirty="0"/>
              <a:t>そして、そのコピーには何を描いたか、いつ描いたか、誰が描いたかなどの情報も一緒に保存してくれます。これを「バージョン管理」と呼びます。</a:t>
            </a:r>
          </a:p>
          <a:p>
            <a:pPr marL="0" indent="0">
              <a:buNone/>
            </a:pPr>
            <a:endParaRPr lang="en-US" altLang="ja-JP" dirty="0"/>
          </a:p>
        </p:txBody>
      </p:sp>
    </p:spTree>
    <p:extLst>
      <p:ext uri="{BB962C8B-B14F-4D97-AF65-F5344CB8AC3E}">
        <p14:creationId xmlns:p14="http://schemas.microsoft.com/office/powerpoint/2010/main" val="2756313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253BC142-2E4F-D945-EC49-3B1E8356EBE7}"/>
              </a:ext>
            </a:extLst>
          </p:cNvPr>
          <p:cNvSpPr txBox="1">
            <a:spLocks/>
          </p:cNvSpPr>
          <p:nvPr/>
        </p:nvSpPr>
        <p:spPr>
          <a:xfrm>
            <a:off x="1683581" y="1050419"/>
            <a:ext cx="10157124" cy="11054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すべて</a:t>
            </a:r>
            <a:r>
              <a:rPr lang="en-US" altLang="ja-JP" sz="2800" dirty="0"/>
              <a:t>[next]</a:t>
            </a:r>
            <a:r>
              <a:rPr lang="ja-JP" altLang="en-US" sz="2800" dirty="0"/>
              <a:t>をクリックで</a:t>
            </a:r>
            <a:r>
              <a:rPr lang="en-US" altLang="ja-JP" sz="2800" dirty="0"/>
              <a:t>ok</a:t>
            </a:r>
            <a:endParaRPr lang="ja-JP" altLang="en-US" sz="2800" dirty="0"/>
          </a:p>
        </p:txBody>
      </p:sp>
      <p:grpSp>
        <p:nvGrpSpPr>
          <p:cNvPr id="10" name="グループ化 9">
            <a:extLst>
              <a:ext uri="{FF2B5EF4-FFF2-40B4-BE49-F238E27FC236}">
                <a16:creationId xmlns:a16="http://schemas.microsoft.com/office/drawing/2014/main" id="{6E2B2DD1-9399-9927-C094-C61512A70883}"/>
              </a:ext>
            </a:extLst>
          </p:cNvPr>
          <p:cNvGrpSpPr/>
          <p:nvPr/>
        </p:nvGrpSpPr>
        <p:grpSpPr>
          <a:xfrm>
            <a:off x="1648676" y="1474538"/>
            <a:ext cx="9251744" cy="5326967"/>
            <a:chOff x="1683581" y="1413330"/>
            <a:chExt cx="9251744" cy="5326967"/>
          </a:xfrm>
        </p:grpSpPr>
        <p:pic>
          <p:nvPicPr>
            <p:cNvPr id="2" name="図 1">
              <a:extLst>
                <a:ext uri="{FF2B5EF4-FFF2-40B4-BE49-F238E27FC236}">
                  <a16:creationId xmlns:a16="http://schemas.microsoft.com/office/drawing/2014/main" id="{00000000-0008-0000-0000-000013000000}"/>
                </a:ext>
              </a:extLst>
            </p:cNvPr>
            <p:cNvPicPr>
              <a:picLocks noChangeAspect="1"/>
            </p:cNvPicPr>
            <p:nvPr/>
          </p:nvPicPr>
          <p:blipFill>
            <a:blip r:embed="rId2"/>
            <a:stretch>
              <a:fillRect/>
            </a:stretch>
          </p:blipFill>
          <p:spPr>
            <a:xfrm>
              <a:off x="1683581" y="1413330"/>
              <a:ext cx="7355488" cy="5326967"/>
            </a:xfrm>
            <a:prstGeom prst="rect">
              <a:avLst/>
            </a:prstGeom>
            <a:ln>
              <a:solidFill>
                <a:schemeClr val="tx1"/>
              </a:solidFill>
            </a:ln>
          </p:spPr>
        </p:pic>
        <p:sp>
          <p:nvSpPr>
            <p:cNvPr id="7" name="正方形/長方形 6">
              <a:extLst>
                <a:ext uri="{FF2B5EF4-FFF2-40B4-BE49-F238E27FC236}">
                  <a16:creationId xmlns:a16="http://schemas.microsoft.com/office/drawing/2014/main" id="{8D6BA935-BC7D-92A0-2051-DC57A8E532AE}"/>
                </a:ext>
              </a:extLst>
            </p:cNvPr>
            <p:cNvSpPr/>
            <p:nvPr/>
          </p:nvSpPr>
          <p:spPr>
            <a:xfrm>
              <a:off x="6347954" y="6107397"/>
              <a:ext cx="1327010" cy="520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8AABF75-F8AC-120E-7B9A-C1E17468C360}"/>
                </a:ext>
              </a:extLst>
            </p:cNvPr>
            <p:cNvSpPr txBox="1">
              <a:spLocks/>
            </p:cNvSpPr>
            <p:nvPr/>
          </p:nvSpPr>
          <p:spPr>
            <a:xfrm>
              <a:off x="7674964" y="590338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sp>
        <p:nvSpPr>
          <p:cNvPr id="4" name="タイトル 1">
            <a:extLst>
              <a:ext uri="{FF2B5EF4-FFF2-40B4-BE49-F238E27FC236}">
                <a16:creationId xmlns:a16="http://schemas.microsoft.com/office/drawing/2014/main" id="{7FEF1422-6CB3-7A47-001A-5C4CE0A690B1}"/>
              </a:ext>
            </a:extLst>
          </p:cNvPr>
          <p:cNvSpPr txBox="1">
            <a:spLocks/>
          </p:cNvSpPr>
          <p:nvPr/>
        </p:nvSpPr>
        <p:spPr>
          <a:xfrm>
            <a:off x="1648676" y="616979"/>
            <a:ext cx="8431969" cy="81060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dirty="0"/>
              <a:t>ダウンロードしたインストーラを開き</a:t>
            </a:r>
          </a:p>
        </p:txBody>
      </p:sp>
      <p:grpSp>
        <p:nvGrpSpPr>
          <p:cNvPr id="11" name="グループ化 10">
            <a:extLst>
              <a:ext uri="{FF2B5EF4-FFF2-40B4-BE49-F238E27FC236}">
                <a16:creationId xmlns:a16="http://schemas.microsoft.com/office/drawing/2014/main" id="{B42E1DBB-04B1-7F0D-E97E-D9524BB31E13}"/>
              </a:ext>
            </a:extLst>
          </p:cNvPr>
          <p:cNvGrpSpPr/>
          <p:nvPr/>
        </p:nvGrpSpPr>
        <p:grpSpPr>
          <a:xfrm>
            <a:off x="-156089" y="-1"/>
            <a:ext cx="12348089" cy="634258"/>
            <a:chOff x="-156089" y="-1"/>
            <a:chExt cx="12348089" cy="634258"/>
          </a:xfrm>
        </p:grpSpPr>
        <p:sp>
          <p:nvSpPr>
            <p:cNvPr id="12" name="正方形/長方形 11">
              <a:extLst>
                <a:ext uri="{FF2B5EF4-FFF2-40B4-BE49-F238E27FC236}">
                  <a16:creationId xmlns:a16="http://schemas.microsoft.com/office/drawing/2014/main" id="{8DEAE3DA-A4AE-5FD9-8D7C-472F47502C41}"/>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CDD7E706-6627-28D2-6A9C-63DFC9DF465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a:t>
              </a:r>
              <a:r>
                <a:rPr lang="ja-JP" altLang="en-US" sz="2800" cap="none" dirty="0">
                  <a:solidFill>
                    <a:schemeClr val="bg1"/>
                  </a:solidFill>
                </a:rPr>
                <a:t>のダウンロード・セットアップ</a:t>
              </a:r>
              <a:endParaRPr lang="ja-JP" altLang="en-US" sz="2800" dirty="0">
                <a:solidFill>
                  <a:schemeClr val="bg1"/>
                </a:solidFill>
              </a:endParaRPr>
            </a:p>
          </p:txBody>
        </p:sp>
      </p:grpSp>
    </p:spTree>
    <p:extLst>
      <p:ext uri="{BB962C8B-B14F-4D97-AF65-F5344CB8AC3E}">
        <p14:creationId xmlns:p14="http://schemas.microsoft.com/office/powerpoint/2010/main" val="17984007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358718" y="2159739"/>
            <a:ext cx="11474562" cy="2538522"/>
          </a:xfrm>
        </p:spPr>
        <p:txBody>
          <a:bodyPr anchor="b">
            <a:normAutofit/>
          </a:bodyPr>
          <a:lstStyle/>
          <a:p>
            <a:r>
              <a:rPr lang="ja-JP" altLang="en-US" sz="8000" dirty="0"/>
              <a:t>ローカルリポジトリを作ってみよう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6989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descr="グラフィカル ユーザー インターフェイス, テキスト, アプリケーション&#10;&#10;自動的に生成された説明">
            <a:extLst>
              <a:ext uri="{FF2B5EF4-FFF2-40B4-BE49-F238E27FC236}">
                <a16:creationId xmlns:a16="http://schemas.microsoft.com/office/drawing/2014/main" id="{CC07F02D-C28C-3BA6-9AA0-401AF063DAC1}"/>
              </a:ext>
            </a:extLst>
          </p:cNvPr>
          <p:cNvPicPr>
            <a:picLocks noChangeAspect="1"/>
          </p:cNvPicPr>
          <p:nvPr/>
        </p:nvPicPr>
        <p:blipFill rotWithShape="1">
          <a:blip r:embed="rId2">
            <a:extLst>
              <a:ext uri="{28A0092B-C50C-407E-A947-70E740481C1C}">
                <a14:useLocalDpi xmlns:a14="http://schemas.microsoft.com/office/drawing/2010/main" val="0"/>
              </a:ext>
            </a:extLst>
          </a:blip>
          <a:srcRect r="66984" b="58080"/>
          <a:stretch/>
        </p:blipFill>
        <p:spPr>
          <a:xfrm>
            <a:off x="1683581" y="1670553"/>
            <a:ext cx="7340498" cy="49403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正方形/長方形 6">
            <a:extLst>
              <a:ext uri="{FF2B5EF4-FFF2-40B4-BE49-F238E27FC236}">
                <a16:creationId xmlns:a16="http://schemas.microsoft.com/office/drawing/2014/main" id="{8D6BA935-BC7D-92A0-2051-DC57A8E532AE}"/>
              </a:ext>
            </a:extLst>
          </p:cNvPr>
          <p:cNvSpPr/>
          <p:nvPr/>
        </p:nvSpPr>
        <p:spPr>
          <a:xfrm>
            <a:off x="2071440" y="1515670"/>
            <a:ext cx="3669794" cy="388079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91925098-B33A-2011-B887-8DD3748672B2}"/>
              </a:ext>
            </a:extLst>
          </p:cNvPr>
          <p:cNvSpPr txBox="1">
            <a:spLocks/>
          </p:cNvSpPr>
          <p:nvPr/>
        </p:nvSpPr>
        <p:spPr>
          <a:xfrm>
            <a:off x="1668591" y="740228"/>
            <a:ext cx="10178322" cy="14655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t>先ほどインストールした</a:t>
            </a:r>
            <a:r>
              <a:rPr lang="en-US" altLang="ja-JP" sz="2800" cap="none" dirty="0"/>
              <a:t>Git</a:t>
            </a:r>
            <a:r>
              <a:rPr lang="ja-JP" altLang="en-US" sz="2800" cap="none" dirty="0"/>
              <a:t> </a:t>
            </a:r>
            <a:r>
              <a:rPr lang="en-US" altLang="ja-JP" sz="2800" cap="none" dirty="0"/>
              <a:t>Hub</a:t>
            </a:r>
            <a:r>
              <a:rPr lang="ja-JP" altLang="en-US" sz="2800" cap="none" dirty="0"/>
              <a:t> </a:t>
            </a:r>
            <a:r>
              <a:rPr lang="en-US" altLang="ja-JP" sz="2800" cap="none" dirty="0"/>
              <a:t>Desktop</a:t>
            </a:r>
            <a:r>
              <a:rPr lang="ja-JP" altLang="en-US" sz="2800" cap="none" dirty="0"/>
              <a:t>を開く</a:t>
            </a:r>
            <a:endParaRPr lang="en-US" altLang="ja-JP" sz="2800" cap="none" dirty="0"/>
          </a:p>
          <a:p>
            <a:r>
              <a:rPr lang="en-US" altLang="ja-JP" sz="2800" cap="none" dirty="0"/>
              <a:t>[File]</a:t>
            </a:r>
            <a:r>
              <a:rPr lang="ja-JP" altLang="en-US" sz="2800" cap="none" dirty="0"/>
              <a:t>➡</a:t>
            </a:r>
            <a:r>
              <a:rPr lang="en-US" altLang="ja-JP" sz="2800" cap="none" dirty="0"/>
              <a:t>[New repository]</a:t>
            </a:r>
            <a:r>
              <a:rPr lang="ja-JP" altLang="en-US" sz="2800" cap="none" dirty="0"/>
              <a:t>の順にクリック</a:t>
            </a:r>
            <a:endParaRPr lang="en-US" altLang="ja-JP" sz="2800" cap="none" dirty="0"/>
          </a:p>
        </p:txBody>
      </p:sp>
      <p:sp>
        <p:nvSpPr>
          <p:cNvPr id="10" name="テキスト ボックス 9">
            <a:extLst>
              <a:ext uri="{FF2B5EF4-FFF2-40B4-BE49-F238E27FC236}">
                <a16:creationId xmlns:a16="http://schemas.microsoft.com/office/drawing/2014/main" id="{EE8B1D0F-A5CE-EE22-EB7B-5D65AD0B0BA3}"/>
              </a:ext>
            </a:extLst>
          </p:cNvPr>
          <p:cNvSpPr txBox="1"/>
          <p:nvPr/>
        </p:nvSpPr>
        <p:spPr>
          <a:xfrm>
            <a:off x="8564972" y="1063570"/>
            <a:ext cx="4706912" cy="646331"/>
          </a:xfrm>
          <a:prstGeom prst="rect">
            <a:avLst/>
          </a:prstGeom>
          <a:noFill/>
        </p:spPr>
        <p:txBody>
          <a:bodyPr wrap="squar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GitHub</a:t>
            </a:r>
            <a:r>
              <a:rPr kumimoji="1" lang="ja-JP" altLang="en-US" dirty="0">
                <a:solidFill>
                  <a:srgbClr val="FF0000"/>
                </a:solidFill>
              </a:rPr>
              <a:t>では</a:t>
            </a:r>
            <a:endParaRPr kumimoji="1" lang="en-US" altLang="ja-JP" dirty="0">
              <a:solidFill>
                <a:srgbClr val="FF0000"/>
              </a:solidFill>
            </a:endParaRPr>
          </a:p>
          <a:p>
            <a:r>
              <a:rPr kumimoji="1" lang="ja-JP" altLang="en-US" dirty="0">
                <a:solidFill>
                  <a:srgbClr val="FF0000"/>
                </a:solidFill>
              </a:rPr>
              <a:t>　ありません</a:t>
            </a:r>
            <a:endParaRPr kumimoji="1" lang="en-US" altLang="ja-JP" dirty="0">
              <a:solidFill>
                <a:srgbClr val="FF0000"/>
              </a:solidFill>
            </a:endParaRPr>
          </a:p>
        </p:txBody>
      </p:sp>
      <p:grpSp>
        <p:nvGrpSpPr>
          <p:cNvPr id="5" name="グループ化 4">
            <a:extLst>
              <a:ext uri="{FF2B5EF4-FFF2-40B4-BE49-F238E27FC236}">
                <a16:creationId xmlns:a16="http://schemas.microsoft.com/office/drawing/2014/main" id="{30A39AF5-AFE0-B6F7-0BDF-87AAD8BC31E8}"/>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19B53EE5-9E13-7260-5AD7-7826A3A278D2}"/>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D66786B7-2BF6-BE63-EC75-15AB42412379}"/>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・ローカルリポジトリの作成</a:t>
              </a:r>
              <a:endParaRPr lang="ja-JP" altLang="en-US" sz="2800" dirty="0">
                <a:solidFill>
                  <a:schemeClr val="bg1"/>
                </a:solidFill>
              </a:endParaRPr>
            </a:p>
          </p:txBody>
        </p:sp>
      </p:grpSp>
    </p:spTree>
    <p:extLst>
      <p:ext uri="{BB962C8B-B14F-4D97-AF65-F5344CB8AC3E}">
        <p14:creationId xmlns:p14="http://schemas.microsoft.com/office/powerpoint/2010/main" val="23417138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5991070" y="1460273"/>
            <a:ext cx="4906781" cy="400110"/>
          </a:xfrm>
          <a:prstGeom prst="rect">
            <a:avLst/>
          </a:prstGeom>
          <a:noFill/>
        </p:spPr>
        <p:txBody>
          <a:bodyPr wrap="square" rtlCol="0">
            <a:spAutoFit/>
          </a:bodyPr>
          <a:lstStyle/>
          <a:p>
            <a:r>
              <a:rPr kumimoji="1" lang="ja-JP" altLang="en-US" sz="2000" dirty="0"/>
              <a:t>・</a:t>
            </a:r>
            <a:r>
              <a:rPr kumimoji="1" lang="en-US" altLang="ja-JP" sz="2000" dirty="0"/>
              <a:t>Name</a:t>
            </a:r>
            <a:r>
              <a:rPr kumimoji="1" lang="ja-JP" altLang="en-US" sz="2000" dirty="0"/>
              <a:t>にリポジトリの名前を入力</a:t>
            </a:r>
          </a:p>
        </p:txBody>
      </p:sp>
      <p:grpSp>
        <p:nvGrpSpPr>
          <p:cNvPr id="5" name="グループ化 4">
            <a:extLst>
              <a:ext uri="{FF2B5EF4-FFF2-40B4-BE49-F238E27FC236}">
                <a16:creationId xmlns:a16="http://schemas.microsoft.com/office/drawing/2014/main" id="{336F8C08-42FE-2119-A8D7-AB3DEF7C9590}"/>
              </a:ext>
            </a:extLst>
          </p:cNvPr>
          <p:cNvGrpSpPr/>
          <p:nvPr/>
        </p:nvGrpSpPr>
        <p:grpSpPr>
          <a:xfrm>
            <a:off x="118861" y="634257"/>
            <a:ext cx="5867210" cy="6083028"/>
            <a:chOff x="118861" y="144275"/>
            <a:chExt cx="5767286" cy="6573010"/>
          </a:xfrm>
        </p:grpSpPr>
        <p:pic>
          <p:nvPicPr>
            <p:cNvPr id="23" name="図 22" descr="グラフィカル ユーザー インターフェイス, テキスト, アプリケーション, メール&#10;&#10;自動的に生成された説明">
              <a:extLst>
                <a:ext uri="{FF2B5EF4-FFF2-40B4-BE49-F238E27FC236}">
                  <a16:creationId xmlns:a16="http://schemas.microsoft.com/office/drawing/2014/main" id="{0420F236-32D3-3922-0F71-A7B1BBCEC4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61" y="144275"/>
              <a:ext cx="5767286" cy="657301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4" name="正方形/長方形 13">
              <a:extLst>
                <a:ext uri="{FF2B5EF4-FFF2-40B4-BE49-F238E27FC236}">
                  <a16:creationId xmlns:a16="http://schemas.microsoft.com/office/drawing/2014/main" id="{A6BA9D1A-96EE-E164-1859-F5DDBB5F2B04}"/>
                </a:ext>
              </a:extLst>
            </p:cNvPr>
            <p:cNvSpPr/>
            <p:nvPr/>
          </p:nvSpPr>
          <p:spPr>
            <a:xfrm>
              <a:off x="332581" y="949563"/>
              <a:ext cx="5363682" cy="555616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6101502D-F921-8F7F-E15D-4A0C1507EA8B}"/>
              </a:ext>
            </a:extLst>
          </p:cNvPr>
          <p:cNvSpPr txBox="1"/>
          <p:nvPr/>
        </p:nvSpPr>
        <p:spPr>
          <a:xfrm>
            <a:off x="6096000" y="752387"/>
            <a:ext cx="4288353" cy="707886"/>
          </a:xfrm>
          <a:prstGeom prst="rect">
            <a:avLst/>
          </a:prstGeom>
          <a:noFill/>
        </p:spPr>
        <p:txBody>
          <a:bodyPr wrap="none" rtlCol="0">
            <a:spAutoFit/>
          </a:bodyPr>
          <a:lstStyle/>
          <a:p>
            <a:r>
              <a:rPr kumimoji="1" lang="ja-JP" altLang="en-US" sz="4000" dirty="0"/>
              <a:t>リポジトリの設定</a:t>
            </a:r>
          </a:p>
        </p:txBody>
      </p:sp>
      <p:sp>
        <p:nvSpPr>
          <p:cNvPr id="16" name="テキスト ボックス 15">
            <a:extLst>
              <a:ext uri="{FF2B5EF4-FFF2-40B4-BE49-F238E27FC236}">
                <a16:creationId xmlns:a16="http://schemas.microsoft.com/office/drawing/2014/main" id="{76F68883-2E6E-1774-7788-DFB0D012F5EA}"/>
              </a:ext>
            </a:extLst>
          </p:cNvPr>
          <p:cNvSpPr txBox="1"/>
          <p:nvPr/>
        </p:nvSpPr>
        <p:spPr>
          <a:xfrm>
            <a:off x="5991070" y="3105802"/>
            <a:ext cx="6200930" cy="707886"/>
          </a:xfrm>
          <a:prstGeom prst="rect">
            <a:avLst/>
          </a:prstGeom>
          <a:noFill/>
        </p:spPr>
        <p:txBody>
          <a:bodyPr wrap="square" rtlCol="0">
            <a:spAutoFit/>
          </a:bodyPr>
          <a:lstStyle/>
          <a:p>
            <a:r>
              <a:rPr kumimoji="1" lang="ja-JP" altLang="en-US" sz="2000" dirty="0"/>
              <a:t>・</a:t>
            </a:r>
            <a:r>
              <a:rPr kumimoji="1" lang="en-US" altLang="ja-JP" sz="2000" dirty="0"/>
              <a:t>[</a:t>
            </a:r>
            <a:r>
              <a:rPr kumimoji="1" lang="en-US" altLang="ja-JP" sz="2000" dirty="0" err="1"/>
              <a:t>Lnitialize</a:t>
            </a:r>
            <a:r>
              <a:rPr kumimoji="1" lang="en-US" altLang="ja-JP" sz="2000" dirty="0"/>
              <a:t> this repository with a README]</a:t>
            </a:r>
            <a:r>
              <a:rPr kumimoji="1" lang="ja-JP" altLang="en-US" sz="2000" dirty="0"/>
              <a:t>をクリック</a:t>
            </a:r>
            <a:endParaRPr kumimoji="1" lang="en-US" altLang="ja-JP" sz="2000" dirty="0"/>
          </a:p>
          <a:p>
            <a:r>
              <a:rPr kumimoji="1" lang="ja-JP" altLang="en-US" sz="2000" dirty="0"/>
              <a:t>　（リポジトリの説明をつけるかどうかの設定）</a:t>
            </a:r>
            <a:endParaRPr kumimoji="1" lang="en-US" altLang="ja-JP" sz="2000" dirty="0"/>
          </a:p>
        </p:txBody>
      </p:sp>
      <p:sp>
        <p:nvSpPr>
          <p:cNvPr id="17" name="テキスト ボックス 16">
            <a:extLst>
              <a:ext uri="{FF2B5EF4-FFF2-40B4-BE49-F238E27FC236}">
                <a16:creationId xmlns:a16="http://schemas.microsoft.com/office/drawing/2014/main" id="{42ABAE53-8815-11D3-739B-001604CA5132}"/>
              </a:ext>
            </a:extLst>
          </p:cNvPr>
          <p:cNvSpPr txBox="1"/>
          <p:nvPr/>
        </p:nvSpPr>
        <p:spPr>
          <a:xfrm>
            <a:off x="5986071" y="2002578"/>
            <a:ext cx="6420787" cy="400110"/>
          </a:xfrm>
          <a:prstGeom prst="rect">
            <a:avLst/>
          </a:prstGeom>
          <a:noFill/>
        </p:spPr>
        <p:txBody>
          <a:bodyPr wrap="square" rtlCol="0">
            <a:spAutoFit/>
          </a:bodyPr>
          <a:lstStyle/>
          <a:p>
            <a:r>
              <a:rPr kumimoji="1" lang="ja-JP" altLang="en-US" sz="2000" dirty="0"/>
              <a:t>・</a:t>
            </a:r>
            <a:r>
              <a:rPr kumimoji="1" lang="en-US" altLang="ja-JP" sz="2000" dirty="0"/>
              <a:t>Description</a:t>
            </a:r>
            <a:r>
              <a:rPr kumimoji="1" lang="ja-JP" altLang="en-US" sz="2000" dirty="0"/>
              <a:t>に検索エンジン用のキーワードを入力</a:t>
            </a:r>
          </a:p>
        </p:txBody>
      </p:sp>
      <p:sp>
        <p:nvSpPr>
          <p:cNvPr id="18" name="テキスト ボックス 17">
            <a:extLst>
              <a:ext uri="{FF2B5EF4-FFF2-40B4-BE49-F238E27FC236}">
                <a16:creationId xmlns:a16="http://schemas.microsoft.com/office/drawing/2014/main" id="{D54187DD-57AF-97A1-52B3-DA14456E4858}"/>
              </a:ext>
            </a:extLst>
          </p:cNvPr>
          <p:cNvSpPr txBox="1"/>
          <p:nvPr/>
        </p:nvSpPr>
        <p:spPr>
          <a:xfrm>
            <a:off x="5986071" y="2554436"/>
            <a:ext cx="5521833" cy="400110"/>
          </a:xfrm>
          <a:prstGeom prst="rect">
            <a:avLst/>
          </a:prstGeom>
          <a:noFill/>
        </p:spPr>
        <p:txBody>
          <a:bodyPr wrap="square" rtlCol="0">
            <a:spAutoFit/>
          </a:bodyPr>
          <a:lstStyle/>
          <a:p>
            <a:r>
              <a:rPr kumimoji="1" lang="ja-JP" altLang="en-US" sz="2000" dirty="0"/>
              <a:t>・</a:t>
            </a:r>
            <a:r>
              <a:rPr kumimoji="1" lang="en-US" altLang="ja-JP" sz="2000" dirty="0"/>
              <a:t>Local path</a:t>
            </a:r>
            <a:r>
              <a:rPr kumimoji="1" lang="ja-JP" altLang="en-US" sz="2000" dirty="0"/>
              <a:t>にリポジトリの保存場所を入力</a:t>
            </a:r>
            <a:endParaRPr kumimoji="1" lang="en-US" altLang="ja-JP" sz="2000" dirty="0"/>
          </a:p>
        </p:txBody>
      </p:sp>
      <p:sp>
        <p:nvSpPr>
          <p:cNvPr id="19" name="テキスト ボックス 18">
            <a:extLst>
              <a:ext uri="{FF2B5EF4-FFF2-40B4-BE49-F238E27FC236}">
                <a16:creationId xmlns:a16="http://schemas.microsoft.com/office/drawing/2014/main" id="{8C2C8A28-E028-7AB8-C635-C8179E7EB724}"/>
              </a:ext>
            </a:extLst>
          </p:cNvPr>
          <p:cNvSpPr txBox="1"/>
          <p:nvPr/>
        </p:nvSpPr>
        <p:spPr>
          <a:xfrm>
            <a:off x="6096000" y="3964944"/>
            <a:ext cx="5946411" cy="707886"/>
          </a:xfrm>
          <a:prstGeom prst="rect">
            <a:avLst/>
          </a:prstGeom>
          <a:noFill/>
        </p:spPr>
        <p:txBody>
          <a:bodyPr wrap="square" rtlCol="0">
            <a:spAutoFit/>
          </a:bodyPr>
          <a:lstStyle/>
          <a:p>
            <a:r>
              <a:rPr kumimoji="1" lang="ja-JP" altLang="en-US" sz="2000" dirty="0"/>
              <a:t>・</a:t>
            </a:r>
            <a:r>
              <a:rPr kumimoji="1" lang="en-US" altLang="ja-JP" sz="2000" dirty="0"/>
              <a:t>Git ignore</a:t>
            </a:r>
            <a:r>
              <a:rPr kumimoji="1" lang="ja-JP" altLang="en-US" sz="2000" dirty="0"/>
              <a:t>を</a:t>
            </a:r>
            <a:r>
              <a:rPr kumimoji="1" lang="en-US" altLang="ja-JP" sz="2000" dirty="0"/>
              <a:t>None</a:t>
            </a:r>
            <a:r>
              <a:rPr kumimoji="1" lang="ja-JP" altLang="en-US" sz="2000" dirty="0"/>
              <a:t>に設定</a:t>
            </a:r>
            <a:endParaRPr kumimoji="1" lang="en-US" altLang="ja-JP" sz="2000" dirty="0"/>
          </a:p>
          <a:p>
            <a:r>
              <a:rPr kumimoji="1" lang="ja-JP" altLang="en-US" sz="2000" dirty="0"/>
              <a:t>（リポジトリ内の無視したいファイル名の選択）</a:t>
            </a:r>
          </a:p>
        </p:txBody>
      </p:sp>
      <p:sp>
        <p:nvSpPr>
          <p:cNvPr id="20" name="テキスト ボックス 19">
            <a:extLst>
              <a:ext uri="{FF2B5EF4-FFF2-40B4-BE49-F238E27FC236}">
                <a16:creationId xmlns:a16="http://schemas.microsoft.com/office/drawing/2014/main" id="{471159F5-EDC3-8AF9-DD38-30D76A1837F8}"/>
              </a:ext>
            </a:extLst>
          </p:cNvPr>
          <p:cNvSpPr txBox="1"/>
          <p:nvPr/>
        </p:nvSpPr>
        <p:spPr>
          <a:xfrm>
            <a:off x="6096000" y="4824086"/>
            <a:ext cx="6200930" cy="707886"/>
          </a:xfrm>
          <a:prstGeom prst="rect">
            <a:avLst/>
          </a:prstGeom>
          <a:noFill/>
        </p:spPr>
        <p:txBody>
          <a:bodyPr wrap="square" rtlCol="0">
            <a:spAutoFit/>
          </a:bodyPr>
          <a:lstStyle/>
          <a:p>
            <a:r>
              <a:rPr kumimoji="1" lang="ja-JP" altLang="en-US" sz="2000" dirty="0"/>
              <a:t>・</a:t>
            </a:r>
            <a:r>
              <a:rPr kumimoji="1" lang="en-US" altLang="ja-JP" sz="2000" dirty="0"/>
              <a:t>License</a:t>
            </a:r>
            <a:r>
              <a:rPr kumimoji="1" lang="ja-JP" altLang="en-US" sz="2000" dirty="0"/>
              <a:t>を</a:t>
            </a:r>
            <a:r>
              <a:rPr kumimoji="1" lang="en-US" altLang="ja-JP" sz="2000" dirty="0"/>
              <a:t>None</a:t>
            </a:r>
            <a:r>
              <a:rPr kumimoji="1" lang="ja-JP" altLang="en-US" sz="2000" dirty="0"/>
              <a:t>に設定</a:t>
            </a:r>
            <a:endParaRPr kumimoji="1" lang="en-US" altLang="ja-JP" sz="2000" dirty="0"/>
          </a:p>
          <a:p>
            <a:r>
              <a:rPr kumimoji="1" lang="ja-JP" altLang="en-US" sz="2000" dirty="0"/>
              <a:t>（リポジトリのライセンス選択）</a:t>
            </a:r>
          </a:p>
        </p:txBody>
      </p:sp>
      <p:sp>
        <p:nvSpPr>
          <p:cNvPr id="21" name="テキスト ボックス 20">
            <a:extLst>
              <a:ext uri="{FF2B5EF4-FFF2-40B4-BE49-F238E27FC236}">
                <a16:creationId xmlns:a16="http://schemas.microsoft.com/office/drawing/2014/main" id="{5EFAE23E-6CC8-78BF-9B3A-D2B316C7ACA2}"/>
              </a:ext>
            </a:extLst>
          </p:cNvPr>
          <p:cNvSpPr txBox="1"/>
          <p:nvPr/>
        </p:nvSpPr>
        <p:spPr>
          <a:xfrm>
            <a:off x="6095999" y="5683228"/>
            <a:ext cx="6200930" cy="400110"/>
          </a:xfrm>
          <a:prstGeom prst="rect">
            <a:avLst/>
          </a:prstGeom>
          <a:noFill/>
        </p:spPr>
        <p:txBody>
          <a:bodyPr wrap="square" rtlCol="0">
            <a:spAutoFit/>
          </a:bodyPr>
          <a:lstStyle/>
          <a:p>
            <a:r>
              <a:rPr kumimoji="1" lang="ja-JP" altLang="en-US" sz="2000" dirty="0"/>
              <a:t>・</a:t>
            </a:r>
            <a:r>
              <a:rPr kumimoji="1" lang="en-US" altLang="ja-JP" sz="2000" dirty="0"/>
              <a:t>Create repository</a:t>
            </a:r>
            <a:r>
              <a:rPr kumimoji="1" lang="ja-JP" altLang="en-US" sz="2000" dirty="0"/>
              <a:t>をクリック</a:t>
            </a:r>
          </a:p>
        </p:txBody>
      </p:sp>
      <p:sp>
        <p:nvSpPr>
          <p:cNvPr id="24" name="テキスト ボックス 23">
            <a:extLst>
              <a:ext uri="{FF2B5EF4-FFF2-40B4-BE49-F238E27FC236}">
                <a16:creationId xmlns:a16="http://schemas.microsoft.com/office/drawing/2014/main" id="{4EE2CA34-564F-318F-EAA6-470A5E9D12DF}"/>
              </a:ext>
            </a:extLst>
          </p:cNvPr>
          <p:cNvSpPr txBox="1"/>
          <p:nvPr/>
        </p:nvSpPr>
        <p:spPr>
          <a:xfrm>
            <a:off x="6095999" y="6219092"/>
            <a:ext cx="6200930" cy="400110"/>
          </a:xfrm>
          <a:prstGeom prst="rect">
            <a:avLst/>
          </a:prstGeom>
          <a:noFill/>
        </p:spPr>
        <p:txBody>
          <a:bodyPr wrap="square" rtlCol="0">
            <a:spAutoFit/>
          </a:bodyPr>
          <a:lstStyle/>
          <a:p>
            <a:r>
              <a:rPr kumimoji="1" lang="ja-JP" altLang="en-US" sz="2000" dirty="0"/>
              <a:t>・これでローカルリポジトリ作成完了！</a:t>
            </a:r>
          </a:p>
        </p:txBody>
      </p:sp>
      <p:grpSp>
        <p:nvGrpSpPr>
          <p:cNvPr id="6" name="グループ化 5">
            <a:extLst>
              <a:ext uri="{FF2B5EF4-FFF2-40B4-BE49-F238E27FC236}">
                <a16:creationId xmlns:a16="http://schemas.microsoft.com/office/drawing/2014/main" id="{F96B3BFD-89D9-193C-4536-F1F5572CBCD2}"/>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F3EF4A97-890E-CD94-1997-3EA514424815}"/>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7F0C4D2E-D8AE-210E-826E-9C1A6261DA78}"/>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・ローカルリポジトリの作成</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365615E1-FDF0-03D8-BE75-2B31A1A93B45}"/>
              </a:ext>
            </a:extLst>
          </p:cNvPr>
          <p:cNvSpPr txBox="1"/>
          <p:nvPr/>
        </p:nvSpPr>
        <p:spPr>
          <a:xfrm flipH="1">
            <a:off x="9698871" y="1706820"/>
            <a:ext cx="3015642" cy="338554"/>
          </a:xfrm>
          <a:prstGeom prst="rect">
            <a:avLst/>
          </a:prstGeom>
          <a:noFill/>
        </p:spPr>
        <p:txBody>
          <a:bodyPr wrap="square" rtlCol="0">
            <a:spAutoFit/>
          </a:bodyPr>
          <a:lstStyle/>
          <a:p>
            <a:r>
              <a:rPr kumimoji="1" lang="en-US" altLang="ja-JP" sz="1600" dirty="0">
                <a:solidFill>
                  <a:srgbClr val="FF0000"/>
                </a:solidFill>
              </a:rPr>
              <a:t>※</a:t>
            </a:r>
            <a:r>
              <a:rPr kumimoji="1" lang="ja-JP" altLang="en-US" sz="1600" dirty="0">
                <a:solidFill>
                  <a:srgbClr val="FF0000"/>
                </a:solidFill>
              </a:rPr>
              <a:t>名前は被らないように</a:t>
            </a:r>
            <a:r>
              <a:rPr kumimoji="1" lang="en-US" altLang="ja-JP" sz="1600" dirty="0">
                <a:solidFill>
                  <a:srgbClr val="FF0000"/>
                </a:solidFill>
              </a:rPr>
              <a:t>!!</a:t>
            </a:r>
            <a:endParaRPr kumimoji="1" lang="ja-JP" altLang="en-US" sz="1600" dirty="0">
              <a:solidFill>
                <a:srgbClr val="FF0000"/>
              </a:solidFill>
            </a:endParaRPr>
          </a:p>
        </p:txBody>
      </p:sp>
    </p:spTree>
    <p:extLst>
      <p:ext uri="{BB962C8B-B14F-4D97-AF65-F5344CB8AC3E}">
        <p14:creationId xmlns:p14="http://schemas.microsoft.com/office/powerpoint/2010/main" val="42593975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 y="2725943"/>
            <a:ext cx="12191999" cy="1406113"/>
          </a:xfrm>
        </p:spPr>
        <p:txBody>
          <a:bodyPr anchor="b">
            <a:normAutofit/>
          </a:bodyPr>
          <a:lstStyle/>
          <a:p>
            <a:r>
              <a:rPr lang="ja-JP" altLang="en-US" sz="4400" dirty="0"/>
              <a:t>ローカルリポジトリから</a:t>
            </a:r>
            <a:br>
              <a:rPr lang="en-US" altLang="ja-JP" sz="4400" dirty="0"/>
            </a:br>
            <a:r>
              <a:rPr lang="ja-JP" altLang="en-US" sz="4400" dirty="0"/>
              <a:t>リモートリポジトリを作成してみよう</a:t>
            </a:r>
            <a:r>
              <a:rPr lang="en-US" altLang="ja-JP" sz="4400" dirty="0"/>
              <a:t>!!</a:t>
            </a:r>
            <a:endParaRPr lang="ja-JP" altLang="en-US" sz="44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8047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コンピューターのスクリーンショット&#10;&#10;自動的に生成された説明">
            <a:extLst>
              <a:ext uri="{FF2B5EF4-FFF2-40B4-BE49-F238E27FC236}">
                <a16:creationId xmlns:a16="http://schemas.microsoft.com/office/drawing/2014/main" id="{0CF31361-30CE-FD43-8A6E-D01F23B18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6048" y="1389847"/>
            <a:ext cx="9382126" cy="5274870"/>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816079" y="993233"/>
            <a:ext cx="6019349" cy="400110"/>
          </a:xfrm>
          <a:prstGeom prst="rect">
            <a:avLst/>
          </a:prstGeom>
          <a:noFill/>
        </p:spPr>
        <p:txBody>
          <a:bodyPr wrap="square" rtlCol="0">
            <a:spAutoFit/>
          </a:bodyPr>
          <a:lstStyle/>
          <a:p>
            <a:r>
              <a:rPr kumimoji="1" lang="ja-JP" altLang="en-US" sz="2000" dirty="0"/>
              <a:t>・</a:t>
            </a:r>
            <a:r>
              <a:rPr kumimoji="1" lang="en-US" altLang="ja-JP" sz="2000" dirty="0"/>
              <a:t>[Publish repository]</a:t>
            </a:r>
            <a:r>
              <a:rPr kumimoji="1" lang="ja-JP" altLang="en-US" sz="2000" dirty="0"/>
              <a:t>をクリック</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4180117" y="1464272"/>
            <a:ext cx="1683654" cy="55154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5863771" y="1538745"/>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nvGrpSpPr>
          <p:cNvPr id="2" name="グループ化 1">
            <a:extLst>
              <a:ext uri="{FF2B5EF4-FFF2-40B4-BE49-F238E27FC236}">
                <a16:creationId xmlns:a16="http://schemas.microsoft.com/office/drawing/2014/main" id="{FB689FFF-039D-4CF5-4625-788199903C32}"/>
              </a:ext>
            </a:extLst>
          </p:cNvPr>
          <p:cNvGrpSpPr/>
          <p:nvPr/>
        </p:nvGrpSpPr>
        <p:grpSpPr>
          <a:xfrm>
            <a:off x="-156089" y="-1"/>
            <a:ext cx="12348089" cy="634258"/>
            <a:chOff x="-156089" y="-1"/>
            <a:chExt cx="12348089" cy="634258"/>
          </a:xfrm>
        </p:grpSpPr>
        <p:sp>
          <p:nvSpPr>
            <p:cNvPr id="5" name="正方形/長方形 4">
              <a:extLst>
                <a:ext uri="{FF2B5EF4-FFF2-40B4-BE49-F238E27FC236}">
                  <a16:creationId xmlns:a16="http://schemas.microsoft.com/office/drawing/2014/main" id="{49DDE27C-E149-5866-ED1C-4C8E129F62B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タイトル 1">
              <a:extLst>
                <a:ext uri="{FF2B5EF4-FFF2-40B4-BE49-F238E27FC236}">
                  <a16:creationId xmlns:a16="http://schemas.microsoft.com/office/drawing/2014/main" id="{083ACED2-F768-7BED-0702-181FC13AC80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・ローカルからリモート作成</a:t>
              </a:r>
              <a:endParaRPr lang="ja-JP" altLang="en-US" sz="2800" dirty="0">
                <a:solidFill>
                  <a:schemeClr val="bg1"/>
                </a:solidFill>
              </a:endParaRPr>
            </a:p>
          </p:txBody>
        </p:sp>
      </p:grpSp>
      <p:sp>
        <p:nvSpPr>
          <p:cNvPr id="10" name="テキスト ボックス 9">
            <a:extLst>
              <a:ext uri="{FF2B5EF4-FFF2-40B4-BE49-F238E27FC236}">
                <a16:creationId xmlns:a16="http://schemas.microsoft.com/office/drawing/2014/main" id="{774F3883-3C18-6E9A-F74A-76AB6F516FB3}"/>
              </a:ext>
            </a:extLst>
          </p:cNvPr>
          <p:cNvSpPr txBox="1"/>
          <p:nvPr/>
        </p:nvSpPr>
        <p:spPr>
          <a:xfrm>
            <a:off x="816079" y="643036"/>
            <a:ext cx="6151999" cy="400110"/>
          </a:xfrm>
          <a:prstGeom prst="rect">
            <a:avLst/>
          </a:prstGeom>
          <a:noFill/>
        </p:spPr>
        <p:txBody>
          <a:bodyPr wrap="square" rtlCol="0">
            <a:spAutoFit/>
          </a:bodyPr>
          <a:lstStyle/>
          <a:p>
            <a:r>
              <a:rPr kumimoji="1" lang="ja-JP" altLang="en-US" sz="2000" dirty="0"/>
              <a:t>・</a:t>
            </a:r>
            <a:r>
              <a:rPr kumimoji="1" lang="en-US" altLang="ja-JP" sz="2000" dirty="0"/>
              <a:t>Git Hub Desktop</a:t>
            </a:r>
            <a:r>
              <a:rPr kumimoji="1" lang="ja-JP" altLang="en-US" sz="2000" dirty="0"/>
              <a:t>を開く</a:t>
            </a:r>
            <a:endParaRPr kumimoji="1" lang="ja-JP" altLang="en-US" dirty="0"/>
          </a:p>
        </p:txBody>
      </p:sp>
      <p:sp>
        <p:nvSpPr>
          <p:cNvPr id="11" name="テキスト ボックス 10">
            <a:extLst>
              <a:ext uri="{FF2B5EF4-FFF2-40B4-BE49-F238E27FC236}">
                <a16:creationId xmlns:a16="http://schemas.microsoft.com/office/drawing/2014/main" id="{02D5A04C-5197-DB18-854A-7972A92AC23D}"/>
              </a:ext>
            </a:extLst>
          </p:cNvPr>
          <p:cNvSpPr txBox="1"/>
          <p:nvPr/>
        </p:nvSpPr>
        <p:spPr>
          <a:xfrm>
            <a:off x="3771798" y="698969"/>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spTree>
    <p:extLst>
      <p:ext uri="{BB962C8B-B14F-4D97-AF65-F5344CB8AC3E}">
        <p14:creationId xmlns:p14="http://schemas.microsoft.com/office/powerpoint/2010/main" val="2714835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グループ化 5">
            <a:extLst>
              <a:ext uri="{FF2B5EF4-FFF2-40B4-BE49-F238E27FC236}">
                <a16:creationId xmlns:a16="http://schemas.microsoft.com/office/drawing/2014/main" id="{AF9D0241-9DC5-84FB-EDDD-70553ED3C05A}"/>
              </a:ext>
            </a:extLst>
          </p:cNvPr>
          <p:cNvGrpSpPr/>
          <p:nvPr/>
        </p:nvGrpSpPr>
        <p:grpSpPr>
          <a:xfrm>
            <a:off x="155541" y="1572739"/>
            <a:ext cx="5736703" cy="4910016"/>
            <a:chOff x="146070" y="1947984"/>
            <a:chExt cx="5736703" cy="4910016"/>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570142EE-9E7F-C990-3A0F-B60A83FECC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070" y="1947984"/>
              <a:ext cx="5736703" cy="4910016"/>
            </a:xfrm>
            <a:prstGeom prst="rect">
              <a:avLst/>
            </a:prstGeom>
            <a:ln>
              <a:noFill/>
            </a:ln>
            <a:effectLst>
              <a:outerShdw blurRad="292100" dist="139700" dir="2700000" algn="tl" rotWithShape="0">
                <a:srgbClr val="333333">
                  <a:alpha val="65000"/>
                </a:srgbClr>
              </a:outerShdw>
            </a:effectLst>
          </p:spPr>
        </p:pic>
        <p:sp>
          <p:nvSpPr>
            <p:cNvPr id="14" name="正方形/長方形 13">
              <a:extLst>
                <a:ext uri="{FF2B5EF4-FFF2-40B4-BE49-F238E27FC236}">
                  <a16:creationId xmlns:a16="http://schemas.microsoft.com/office/drawing/2014/main" id="{A6BA9D1A-96EE-E164-1859-F5DDBB5F2B04}"/>
                </a:ext>
              </a:extLst>
            </p:cNvPr>
            <p:cNvSpPr/>
            <p:nvPr/>
          </p:nvSpPr>
          <p:spPr>
            <a:xfrm>
              <a:off x="332580" y="3132734"/>
              <a:ext cx="5363682" cy="345846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 name="グループ化 6">
            <a:extLst>
              <a:ext uri="{FF2B5EF4-FFF2-40B4-BE49-F238E27FC236}">
                <a16:creationId xmlns:a16="http://schemas.microsoft.com/office/drawing/2014/main" id="{D27E58AB-477E-42A8-EF91-C581BCC917E6}"/>
              </a:ext>
            </a:extLst>
          </p:cNvPr>
          <p:cNvGrpSpPr/>
          <p:nvPr/>
        </p:nvGrpSpPr>
        <p:grpSpPr>
          <a:xfrm>
            <a:off x="5696262" y="864853"/>
            <a:ext cx="6710596" cy="4845827"/>
            <a:chOff x="5696262" y="1399425"/>
            <a:chExt cx="6710596" cy="4845827"/>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5991070" y="2107311"/>
              <a:ext cx="4906781" cy="400110"/>
            </a:xfrm>
            <a:prstGeom prst="rect">
              <a:avLst/>
            </a:prstGeom>
            <a:noFill/>
          </p:spPr>
          <p:txBody>
            <a:bodyPr wrap="square" rtlCol="0">
              <a:spAutoFit/>
            </a:bodyPr>
            <a:lstStyle/>
            <a:p>
              <a:r>
                <a:rPr kumimoji="1" lang="ja-JP" altLang="en-US" sz="2000" dirty="0"/>
                <a:t>・</a:t>
              </a:r>
              <a:r>
                <a:rPr kumimoji="1" lang="en-US" altLang="ja-JP" sz="2000" dirty="0"/>
                <a:t>Name</a:t>
              </a:r>
              <a:r>
                <a:rPr kumimoji="1" lang="ja-JP" altLang="en-US" sz="2000" dirty="0"/>
                <a:t>にリポジトリの名前を入力</a:t>
              </a:r>
            </a:p>
          </p:txBody>
        </p:sp>
        <p:sp>
          <p:nvSpPr>
            <p:cNvPr id="15" name="テキスト ボックス 14">
              <a:extLst>
                <a:ext uri="{FF2B5EF4-FFF2-40B4-BE49-F238E27FC236}">
                  <a16:creationId xmlns:a16="http://schemas.microsoft.com/office/drawing/2014/main" id="{6101502D-F921-8F7F-E15D-4A0C1507EA8B}"/>
                </a:ext>
              </a:extLst>
            </p:cNvPr>
            <p:cNvSpPr txBox="1"/>
            <p:nvPr/>
          </p:nvSpPr>
          <p:spPr>
            <a:xfrm>
              <a:off x="5696262" y="1399425"/>
              <a:ext cx="6340197" cy="707886"/>
            </a:xfrm>
            <a:prstGeom prst="rect">
              <a:avLst/>
            </a:prstGeom>
            <a:noFill/>
          </p:spPr>
          <p:txBody>
            <a:bodyPr wrap="none" rtlCol="0">
              <a:spAutoFit/>
            </a:bodyPr>
            <a:lstStyle/>
            <a:p>
              <a:r>
                <a:rPr kumimoji="1" lang="ja-JP" altLang="en-US" sz="4000" dirty="0"/>
                <a:t>リモートリポジトリの設定</a:t>
              </a:r>
            </a:p>
          </p:txBody>
        </p:sp>
        <p:sp>
          <p:nvSpPr>
            <p:cNvPr id="16" name="テキスト ボックス 15">
              <a:extLst>
                <a:ext uri="{FF2B5EF4-FFF2-40B4-BE49-F238E27FC236}">
                  <a16:creationId xmlns:a16="http://schemas.microsoft.com/office/drawing/2014/main" id="{76F68883-2E6E-1774-7788-DFB0D012F5EA}"/>
                </a:ext>
              </a:extLst>
            </p:cNvPr>
            <p:cNvSpPr txBox="1"/>
            <p:nvPr/>
          </p:nvSpPr>
          <p:spPr>
            <a:xfrm>
              <a:off x="5991070" y="3882627"/>
              <a:ext cx="6200930" cy="1015663"/>
            </a:xfrm>
            <a:prstGeom prst="rect">
              <a:avLst/>
            </a:prstGeom>
            <a:noFill/>
          </p:spPr>
          <p:txBody>
            <a:bodyPr wrap="square" rtlCol="0">
              <a:spAutoFit/>
            </a:bodyPr>
            <a:lstStyle/>
            <a:p>
              <a:r>
                <a:rPr kumimoji="1" lang="ja-JP" altLang="en-US" sz="2000" dirty="0"/>
                <a:t>・</a:t>
              </a:r>
              <a:r>
                <a:rPr kumimoji="1" lang="en-US" altLang="ja-JP" sz="2000" dirty="0"/>
                <a:t>Organization</a:t>
              </a:r>
              <a:r>
                <a:rPr kumimoji="1" lang="ja-JP" altLang="en-US" sz="2000" dirty="0"/>
                <a:t>を</a:t>
              </a:r>
              <a:r>
                <a:rPr kumimoji="1" lang="en-US" altLang="ja-JP" sz="2000" dirty="0"/>
                <a:t>None</a:t>
              </a:r>
              <a:r>
                <a:rPr kumimoji="1" lang="ja-JP" altLang="en-US" sz="2000" dirty="0"/>
                <a:t>に設定</a:t>
              </a:r>
              <a:endParaRPr kumimoji="1" lang="en-US" altLang="ja-JP" sz="2000" dirty="0"/>
            </a:p>
            <a:p>
              <a:r>
                <a:rPr kumimoji="1" lang="ja-JP" altLang="en-US" sz="2000" dirty="0"/>
                <a:t>　（リポジトリを組織管理下に置けるようにする</a:t>
              </a:r>
              <a:endParaRPr kumimoji="1" lang="en-US" altLang="ja-JP" sz="2000" dirty="0"/>
            </a:p>
            <a:p>
              <a:r>
                <a:rPr kumimoji="1" lang="ja-JP" altLang="en-US" sz="2000" dirty="0"/>
                <a:t>　　設定）</a:t>
              </a:r>
              <a:endParaRPr kumimoji="1" lang="en-US" altLang="ja-JP" sz="2000" dirty="0"/>
            </a:p>
          </p:txBody>
        </p:sp>
        <p:sp>
          <p:nvSpPr>
            <p:cNvPr id="17" name="テキスト ボックス 16">
              <a:extLst>
                <a:ext uri="{FF2B5EF4-FFF2-40B4-BE49-F238E27FC236}">
                  <a16:creationId xmlns:a16="http://schemas.microsoft.com/office/drawing/2014/main" id="{42ABAE53-8815-11D3-739B-001604CA5132}"/>
                </a:ext>
              </a:extLst>
            </p:cNvPr>
            <p:cNvSpPr txBox="1"/>
            <p:nvPr/>
          </p:nvSpPr>
          <p:spPr>
            <a:xfrm>
              <a:off x="5986071" y="2649616"/>
              <a:ext cx="6420787" cy="400110"/>
            </a:xfrm>
            <a:prstGeom prst="rect">
              <a:avLst/>
            </a:prstGeom>
            <a:noFill/>
          </p:spPr>
          <p:txBody>
            <a:bodyPr wrap="square" rtlCol="0">
              <a:spAutoFit/>
            </a:bodyPr>
            <a:lstStyle/>
            <a:p>
              <a:r>
                <a:rPr kumimoji="1" lang="ja-JP" altLang="en-US" sz="2000" dirty="0"/>
                <a:t>・</a:t>
              </a:r>
              <a:r>
                <a:rPr kumimoji="1" lang="en-US" altLang="ja-JP" sz="2000" dirty="0"/>
                <a:t>Description</a:t>
              </a:r>
              <a:r>
                <a:rPr kumimoji="1" lang="ja-JP" altLang="en-US" sz="2000" dirty="0"/>
                <a:t>に検索エンジン用のキーワードを入力</a:t>
              </a:r>
            </a:p>
          </p:txBody>
        </p:sp>
        <p:sp>
          <p:nvSpPr>
            <p:cNvPr id="18" name="テキスト ボックス 17">
              <a:extLst>
                <a:ext uri="{FF2B5EF4-FFF2-40B4-BE49-F238E27FC236}">
                  <a16:creationId xmlns:a16="http://schemas.microsoft.com/office/drawing/2014/main" id="{D54187DD-57AF-97A1-52B3-DA14456E4858}"/>
                </a:ext>
              </a:extLst>
            </p:cNvPr>
            <p:cNvSpPr txBox="1"/>
            <p:nvPr/>
          </p:nvSpPr>
          <p:spPr>
            <a:xfrm>
              <a:off x="5986071" y="3159239"/>
              <a:ext cx="6420787" cy="707886"/>
            </a:xfrm>
            <a:prstGeom prst="rect">
              <a:avLst/>
            </a:prstGeom>
            <a:noFill/>
          </p:spPr>
          <p:txBody>
            <a:bodyPr wrap="square" rtlCol="0">
              <a:spAutoFit/>
            </a:bodyPr>
            <a:lstStyle/>
            <a:p>
              <a:r>
                <a:rPr kumimoji="1" lang="ja-JP" altLang="en-US" sz="2000" dirty="0"/>
                <a:t>・</a:t>
              </a:r>
              <a:r>
                <a:rPr kumimoji="1" lang="en-US" altLang="ja-JP" sz="2000" dirty="0"/>
                <a:t>[Keep this code private]</a:t>
              </a:r>
              <a:r>
                <a:rPr kumimoji="1" lang="ja-JP" altLang="en-US" sz="2000" dirty="0"/>
                <a:t>のチェックを消す</a:t>
              </a:r>
              <a:endParaRPr kumimoji="1" lang="en-US" altLang="ja-JP" sz="2000" dirty="0"/>
            </a:p>
            <a:p>
              <a:r>
                <a:rPr kumimoji="1" lang="ja-JP" altLang="en-US" sz="2000" dirty="0"/>
                <a:t>　（リポジトリをに鍵をつけるかどうかの設定）</a:t>
              </a:r>
              <a:endParaRPr kumimoji="1" lang="en-US" altLang="ja-JP" sz="2000" dirty="0"/>
            </a:p>
          </p:txBody>
        </p:sp>
        <p:sp>
          <p:nvSpPr>
            <p:cNvPr id="19" name="テキスト ボックス 18">
              <a:extLst>
                <a:ext uri="{FF2B5EF4-FFF2-40B4-BE49-F238E27FC236}">
                  <a16:creationId xmlns:a16="http://schemas.microsoft.com/office/drawing/2014/main" id="{8C2C8A28-E028-7AB8-C635-C8179E7EB724}"/>
                </a:ext>
              </a:extLst>
            </p:cNvPr>
            <p:cNvSpPr txBox="1"/>
            <p:nvPr/>
          </p:nvSpPr>
          <p:spPr>
            <a:xfrm>
              <a:off x="5986071" y="4898290"/>
              <a:ext cx="5946411" cy="400110"/>
            </a:xfrm>
            <a:prstGeom prst="rect">
              <a:avLst/>
            </a:prstGeom>
            <a:noFill/>
          </p:spPr>
          <p:txBody>
            <a:bodyPr wrap="square" rtlCol="0">
              <a:spAutoFit/>
            </a:bodyPr>
            <a:lstStyle/>
            <a:p>
              <a:r>
                <a:rPr kumimoji="1" lang="ja-JP" altLang="en-US" sz="2000" dirty="0"/>
                <a:t>・</a:t>
              </a:r>
              <a:r>
                <a:rPr kumimoji="1" lang="en-US" altLang="ja-JP" sz="2000" dirty="0"/>
                <a:t>[Publish repository]</a:t>
              </a:r>
              <a:r>
                <a:rPr kumimoji="1" lang="ja-JP" altLang="en-US" sz="2000" dirty="0"/>
                <a:t>をクリック</a:t>
              </a:r>
              <a:endParaRPr kumimoji="1" lang="en-US" altLang="ja-JP" sz="2000" dirty="0"/>
            </a:p>
          </p:txBody>
        </p:sp>
        <p:sp>
          <p:nvSpPr>
            <p:cNvPr id="20" name="テキスト ボックス 19">
              <a:extLst>
                <a:ext uri="{FF2B5EF4-FFF2-40B4-BE49-F238E27FC236}">
                  <a16:creationId xmlns:a16="http://schemas.microsoft.com/office/drawing/2014/main" id="{471159F5-EDC3-8AF9-DD38-30D76A1837F8}"/>
                </a:ext>
              </a:extLst>
            </p:cNvPr>
            <p:cNvSpPr txBox="1"/>
            <p:nvPr/>
          </p:nvSpPr>
          <p:spPr>
            <a:xfrm>
              <a:off x="5982552" y="5537366"/>
              <a:ext cx="5876513" cy="707886"/>
            </a:xfrm>
            <a:prstGeom prst="rect">
              <a:avLst/>
            </a:prstGeom>
            <a:noFill/>
          </p:spPr>
          <p:txBody>
            <a:bodyPr wrap="square" rtlCol="0">
              <a:spAutoFit/>
            </a:bodyPr>
            <a:lstStyle/>
            <a:p>
              <a:r>
                <a:rPr kumimoji="1" lang="ja-JP" altLang="en-US" sz="2000" dirty="0"/>
                <a:t>・これでローカルリポジトリからリモートリポジトリを作成することができました！</a:t>
              </a:r>
              <a:endParaRPr kumimoji="1" lang="en-US" altLang="ja-JP" sz="2000" dirty="0"/>
            </a:p>
          </p:txBody>
        </p:sp>
      </p:grpSp>
      <p:grpSp>
        <p:nvGrpSpPr>
          <p:cNvPr id="2" name="グループ化 1">
            <a:extLst>
              <a:ext uri="{FF2B5EF4-FFF2-40B4-BE49-F238E27FC236}">
                <a16:creationId xmlns:a16="http://schemas.microsoft.com/office/drawing/2014/main" id="{4290F261-924D-BFE0-C3D6-84070B115278}"/>
              </a:ext>
            </a:extLst>
          </p:cNvPr>
          <p:cNvGrpSpPr/>
          <p:nvPr/>
        </p:nvGrpSpPr>
        <p:grpSpPr>
          <a:xfrm>
            <a:off x="-156089" y="-1"/>
            <a:ext cx="12348089" cy="634258"/>
            <a:chOff x="-156089" y="-1"/>
            <a:chExt cx="12348089" cy="634258"/>
          </a:xfrm>
        </p:grpSpPr>
        <p:sp>
          <p:nvSpPr>
            <p:cNvPr id="4" name="正方形/長方形 3">
              <a:extLst>
                <a:ext uri="{FF2B5EF4-FFF2-40B4-BE49-F238E27FC236}">
                  <a16:creationId xmlns:a16="http://schemas.microsoft.com/office/drawing/2014/main" id="{79E6E489-5130-FCBA-4A35-0949A555613C}"/>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2FA3FB4B-6D38-FBD9-6CB4-FEF58E52245F}"/>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・ローカルからリモート作成</a:t>
              </a:r>
              <a:endParaRPr lang="ja-JP" altLang="en-US" sz="2800" dirty="0">
                <a:solidFill>
                  <a:schemeClr val="bg1"/>
                </a:solidFill>
              </a:endParaRPr>
            </a:p>
          </p:txBody>
        </p:sp>
      </p:grpSp>
    </p:spTree>
    <p:extLst>
      <p:ext uri="{BB962C8B-B14F-4D97-AF65-F5344CB8AC3E}">
        <p14:creationId xmlns:p14="http://schemas.microsoft.com/office/powerpoint/2010/main" val="25310037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534564" y="2810349"/>
            <a:ext cx="11122869" cy="1237301"/>
          </a:xfrm>
        </p:spPr>
        <p:txBody>
          <a:bodyPr anchor="b">
            <a:normAutofit/>
          </a:bodyPr>
          <a:lstStyle/>
          <a:p>
            <a:r>
              <a:rPr lang="ja-JP" altLang="en-US" sz="8000" dirty="0"/>
              <a:t>コミットしてみよう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2409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1069298" y="1221794"/>
            <a:ext cx="9124013" cy="523220"/>
          </a:xfrm>
          <a:prstGeom prst="rect">
            <a:avLst/>
          </a:prstGeom>
          <a:noFill/>
        </p:spPr>
        <p:txBody>
          <a:bodyPr wrap="square" rtlCol="0">
            <a:spAutoFit/>
          </a:bodyPr>
          <a:lstStyle/>
          <a:p>
            <a:r>
              <a:rPr kumimoji="1" lang="ja-JP" altLang="en-US" sz="2800" dirty="0"/>
              <a:t>・先ほど作成したロカールリポジトリを開く</a:t>
            </a:r>
            <a:endParaRPr kumimoji="1" lang="en-US" altLang="ja-JP" sz="2800" dirty="0"/>
          </a:p>
        </p:txBody>
      </p:sp>
      <p:sp>
        <p:nvSpPr>
          <p:cNvPr id="17" name="テキスト ボックス 16">
            <a:extLst>
              <a:ext uri="{FF2B5EF4-FFF2-40B4-BE49-F238E27FC236}">
                <a16:creationId xmlns:a16="http://schemas.microsoft.com/office/drawing/2014/main" id="{42ABAE53-8815-11D3-739B-001604CA5132}"/>
              </a:ext>
            </a:extLst>
          </p:cNvPr>
          <p:cNvSpPr txBox="1"/>
          <p:nvPr/>
        </p:nvSpPr>
        <p:spPr>
          <a:xfrm>
            <a:off x="1069298" y="1857853"/>
            <a:ext cx="10278256" cy="523220"/>
          </a:xfrm>
          <a:prstGeom prst="rect">
            <a:avLst/>
          </a:prstGeom>
          <a:noFill/>
        </p:spPr>
        <p:txBody>
          <a:bodyPr wrap="square" rtlCol="0">
            <a:spAutoFit/>
          </a:bodyPr>
          <a:lstStyle/>
          <a:p>
            <a:r>
              <a:rPr kumimoji="1" lang="ja-JP" altLang="en-US" sz="2800" dirty="0"/>
              <a:t>・ロカールリポジトリにテキストドキュメントを作成</a:t>
            </a:r>
            <a:endParaRPr kumimoji="1" lang="ja-JP" altLang="en-US" sz="2400" dirty="0"/>
          </a:p>
        </p:txBody>
      </p:sp>
      <p:sp>
        <p:nvSpPr>
          <p:cNvPr id="4" name="テキスト ボックス 3">
            <a:extLst>
              <a:ext uri="{FF2B5EF4-FFF2-40B4-BE49-F238E27FC236}">
                <a16:creationId xmlns:a16="http://schemas.microsoft.com/office/drawing/2014/main" id="{9313A7EF-AB87-AAB2-C45D-87C6B0CB7A3A}"/>
              </a:ext>
            </a:extLst>
          </p:cNvPr>
          <p:cNvSpPr txBox="1"/>
          <p:nvPr/>
        </p:nvSpPr>
        <p:spPr>
          <a:xfrm>
            <a:off x="1069298" y="2493912"/>
            <a:ext cx="10278256" cy="523220"/>
          </a:xfrm>
          <a:prstGeom prst="rect">
            <a:avLst/>
          </a:prstGeom>
          <a:noFill/>
        </p:spPr>
        <p:txBody>
          <a:bodyPr wrap="square" rtlCol="0">
            <a:spAutoFit/>
          </a:bodyPr>
          <a:lstStyle/>
          <a:p>
            <a:r>
              <a:rPr kumimoji="1" lang="ja-JP" altLang="en-US" sz="2800" dirty="0"/>
              <a:t>・ファイル名はテスト</a:t>
            </a:r>
            <a:r>
              <a:rPr kumimoji="1" lang="en-US" altLang="ja-JP" sz="2800" dirty="0"/>
              <a:t>.txt</a:t>
            </a:r>
            <a:endParaRPr kumimoji="1" lang="ja-JP" altLang="en-US" sz="2400" dirty="0"/>
          </a:p>
        </p:txBody>
      </p:sp>
      <p:sp>
        <p:nvSpPr>
          <p:cNvPr id="5" name="テキスト ボックス 4">
            <a:extLst>
              <a:ext uri="{FF2B5EF4-FFF2-40B4-BE49-F238E27FC236}">
                <a16:creationId xmlns:a16="http://schemas.microsoft.com/office/drawing/2014/main" id="{B0813819-F709-E5BD-A062-8AF6955DE8DE}"/>
              </a:ext>
            </a:extLst>
          </p:cNvPr>
          <p:cNvSpPr txBox="1"/>
          <p:nvPr/>
        </p:nvSpPr>
        <p:spPr>
          <a:xfrm>
            <a:off x="1069298" y="3129971"/>
            <a:ext cx="11822243" cy="954107"/>
          </a:xfrm>
          <a:prstGeom prst="rect">
            <a:avLst/>
          </a:prstGeom>
          <a:noFill/>
        </p:spPr>
        <p:txBody>
          <a:bodyPr wrap="square" rtlCol="0">
            <a:spAutoFit/>
          </a:bodyPr>
          <a:lstStyle/>
          <a:p>
            <a:r>
              <a:rPr kumimoji="1" lang="ja-JP" altLang="en-US" sz="2800" dirty="0"/>
              <a:t>・作成したテキストドキュメントを開き、</a:t>
            </a:r>
            <a:endParaRPr kumimoji="1" lang="en-US" altLang="ja-JP" sz="2800" dirty="0"/>
          </a:p>
          <a:p>
            <a:r>
              <a:rPr kumimoji="1" lang="ja-JP" altLang="en-US" sz="2800" dirty="0"/>
              <a:t>　好きな国名を書き込み保存</a:t>
            </a:r>
            <a:endParaRPr kumimoji="1" lang="ja-JP" altLang="en-US" sz="2400" dirty="0"/>
          </a:p>
        </p:txBody>
      </p:sp>
      <p:grpSp>
        <p:nvGrpSpPr>
          <p:cNvPr id="10" name="グループ化 9">
            <a:extLst>
              <a:ext uri="{FF2B5EF4-FFF2-40B4-BE49-F238E27FC236}">
                <a16:creationId xmlns:a16="http://schemas.microsoft.com/office/drawing/2014/main" id="{81A5F0F0-150A-A367-B708-9471D37BF09E}"/>
              </a:ext>
            </a:extLst>
          </p:cNvPr>
          <p:cNvGrpSpPr/>
          <p:nvPr/>
        </p:nvGrpSpPr>
        <p:grpSpPr>
          <a:xfrm>
            <a:off x="1069298" y="4084078"/>
            <a:ext cx="11822243" cy="523220"/>
            <a:chOff x="1069297" y="3766030"/>
            <a:chExt cx="11822243" cy="523220"/>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7" y="3766030"/>
              <a:ext cx="11822243" cy="523220"/>
            </a:xfrm>
            <a:prstGeom prst="rect">
              <a:avLst/>
            </a:prstGeom>
            <a:noFill/>
          </p:spPr>
          <p:txBody>
            <a:bodyPr wrap="square" rtlCol="0">
              <a:spAutoFit/>
            </a:bodyPr>
            <a:lstStyle/>
            <a:p>
              <a:r>
                <a:rPr kumimoji="1" lang="ja-JP" altLang="en-US" sz="2800" dirty="0"/>
                <a:t>・</a:t>
              </a:r>
              <a:r>
                <a:rPr kumimoji="1" lang="en-US" altLang="ja-JP" sz="2800" dirty="0"/>
                <a:t>Git Hub Desktop</a:t>
              </a:r>
              <a:r>
                <a:rPr kumimoji="1" lang="ja-JP" altLang="en-US" sz="2800" dirty="0"/>
                <a:t>を開く</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5046927" y="3919918"/>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3" name="グループ化 2">
            <a:extLst>
              <a:ext uri="{FF2B5EF4-FFF2-40B4-BE49-F238E27FC236}">
                <a16:creationId xmlns:a16="http://schemas.microsoft.com/office/drawing/2014/main" id="{D0248CBB-1723-7182-92D9-D78A3883A812}"/>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FBC5AD9C-116D-CABB-FB0B-C8CE9B508D9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05122B5C-012D-4846-735B-0DC07B09D8C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・コミットしてみよう</a:t>
              </a:r>
              <a:endParaRPr lang="ja-JP" altLang="en-US" sz="2800" dirty="0">
                <a:solidFill>
                  <a:schemeClr val="bg1"/>
                </a:solidFill>
              </a:endParaRPr>
            </a:p>
          </p:txBody>
        </p:sp>
      </p:grpSp>
    </p:spTree>
    <p:extLst>
      <p:ext uri="{BB962C8B-B14F-4D97-AF65-F5344CB8AC3E}">
        <p14:creationId xmlns:p14="http://schemas.microsoft.com/office/powerpoint/2010/main" val="34298641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descr="テキスト&#10;&#10;自動的に生成された説明">
            <a:extLst>
              <a:ext uri="{FF2B5EF4-FFF2-40B4-BE49-F238E27FC236}">
                <a16:creationId xmlns:a16="http://schemas.microsoft.com/office/drawing/2014/main" id="{75455A99-5D58-0763-3D05-5F8DDE25BDC2}"/>
              </a:ext>
            </a:extLst>
          </p:cNvPr>
          <p:cNvPicPr>
            <a:picLocks noChangeAspect="1"/>
          </p:cNvPicPr>
          <p:nvPr/>
        </p:nvPicPr>
        <p:blipFill rotWithShape="1">
          <a:blip r:embed="rId2">
            <a:extLst>
              <a:ext uri="{28A0092B-C50C-407E-A947-70E740481C1C}">
                <a14:useLocalDpi xmlns:a14="http://schemas.microsoft.com/office/drawing/2010/main" val="0"/>
              </a:ext>
            </a:extLst>
          </a:blip>
          <a:srcRect t="12904" r="8796"/>
          <a:stretch/>
        </p:blipFill>
        <p:spPr>
          <a:xfrm>
            <a:off x="299305" y="4464954"/>
            <a:ext cx="7465838" cy="2236375"/>
          </a:xfrm>
          <a:prstGeom prst="rect">
            <a:avLst/>
          </a:prstGeom>
        </p:spPr>
      </p:pic>
      <p:pic>
        <p:nvPicPr>
          <p:cNvPr id="11" name="図 10"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DC4007FD-D06D-CD19-8A0A-3E7A25EBF5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305" y="1026757"/>
            <a:ext cx="3634669" cy="3046487"/>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3933974" y="1029259"/>
            <a:ext cx="6019349" cy="400110"/>
          </a:xfrm>
          <a:prstGeom prst="rect">
            <a:avLst/>
          </a:prstGeom>
          <a:noFill/>
        </p:spPr>
        <p:txBody>
          <a:bodyPr wrap="square" rtlCol="0">
            <a:spAutoFit/>
          </a:bodyPr>
          <a:lstStyle/>
          <a:p>
            <a:r>
              <a:rPr kumimoji="1" lang="ja-JP" altLang="en-US" sz="2000" dirty="0"/>
              <a:t>・左の赤枠の入力欄にコミットメッセージを入力</a:t>
            </a:r>
          </a:p>
        </p:txBody>
      </p:sp>
      <p:sp>
        <p:nvSpPr>
          <p:cNvPr id="15" name="正方形/長方形 14">
            <a:extLst>
              <a:ext uri="{FF2B5EF4-FFF2-40B4-BE49-F238E27FC236}">
                <a16:creationId xmlns:a16="http://schemas.microsoft.com/office/drawing/2014/main" id="{7495AB3C-1EDE-C0BE-4842-3B443C75B26C}"/>
              </a:ext>
            </a:extLst>
          </p:cNvPr>
          <p:cNvSpPr/>
          <p:nvPr/>
        </p:nvSpPr>
        <p:spPr>
          <a:xfrm>
            <a:off x="315128" y="1089645"/>
            <a:ext cx="3634669" cy="57949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EA038966-BE1D-4CB5-CAB5-BA97B0063BC7}"/>
              </a:ext>
            </a:extLst>
          </p:cNvPr>
          <p:cNvSpPr txBox="1"/>
          <p:nvPr/>
        </p:nvSpPr>
        <p:spPr>
          <a:xfrm>
            <a:off x="3933974" y="1544238"/>
            <a:ext cx="6019349" cy="400110"/>
          </a:xfrm>
          <a:prstGeom prst="rect">
            <a:avLst/>
          </a:prstGeom>
          <a:noFill/>
        </p:spPr>
        <p:txBody>
          <a:bodyPr wrap="square" rtlCol="0">
            <a:spAutoFit/>
          </a:bodyPr>
          <a:lstStyle/>
          <a:p>
            <a:r>
              <a:rPr kumimoji="1" lang="ja-JP" altLang="en-US" sz="2000" dirty="0"/>
              <a:t>・</a:t>
            </a:r>
            <a:r>
              <a:rPr kumimoji="1" lang="en-US" altLang="ja-JP" sz="2000" dirty="0"/>
              <a:t>[Commit to main]</a:t>
            </a:r>
            <a:r>
              <a:rPr kumimoji="1" lang="ja-JP" altLang="en-US" sz="2000" dirty="0"/>
              <a:t>をクリック</a:t>
            </a:r>
          </a:p>
        </p:txBody>
      </p:sp>
      <p:sp>
        <p:nvSpPr>
          <p:cNvPr id="17" name="テキスト ボックス 16">
            <a:extLst>
              <a:ext uri="{FF2B5EF4-FFF2-40B4-BE49-F238E27FC236}">
                <a16:creationId xmlns:a16="http://schemas.microsoft.com/office/drawing/2014/main" id="{FAE2A0F7-8F60-5FC0-79F3-3F961CA87C0C}"/>
              </a:ext>
            </a:extLst>
          </p:cNvPr>
          <p:cNvSpPr txBox="1"/>
          <p:nvPr/>
        </p:nvSpPr>
        <p:spPr>
          <a:xfrm>
            <a:off x="3933974" y="2040346"/>
            <a:ext cx="6019349" cy="400110"/>
          </a:xfrm>
          <a:prstGeom prst="rect">
            <a:avLst/>
          </a:prstGeom>
          <a:noFill/>
        </p:spPr>
        <p:txBody>
          <a:bodyPr wrap="square" rtlCol="0">
            <a:spAutoFit/>
          </a:bodyPr>
          <a:lstStyle/>
          <a:p>
            <a:r>
              <a:rPr kumimoji="1" lang="ja-JP" altLang="en-US" sz="2000" dirty="0"/>
              <a:t>・コミット完了！</a:t>
            </a:r>
          </a:p>
        </p:txBody>
      </p:sp>
      <p:sp>
        <p:nvSpPr>
          <p:cNvPr id="18" name="テキスト ボックス 17">
            <a:extLst>
              <a:ext uri="{FF2B5EF4-FFF2-40B4-BE49-F238E27FC236}">
                <a16:creationId xmlns:a16="http://schemas.microsoft.com/office/drawing/2014/main" id="{9A8063F7-136D-30F4-C189-2A3E80B85150}"/>
              </a:ext>
            </a:extLst>
          </p:cNvPr>
          <p:cNvSpPr txBox="1"/>
          <p:nvPr/>
        </p:nvSpPr>
        <p:spPr>
          <a:xfrm>
            <a:off x="3949797" y="2548964"/>
            <a:ext cx="7199586" cy="707886"/>
          </a:xfrm>
          <a:prstGeom prst="rect">
            <a:avLst/>
          </a:prstGeom>
          <a:noFill/>
        </p:spPr>
        <p:txBody>
          <a:bodyPr wrap="square" rtlCol="0">
            <a:spAutoFit/>
          </a:bodyPr>
          <a:lstStyle/>
          <a:p>
            <a:r>
              <a:rPr kumimoji="1" lang="ja-JP" altLang="en-US" sz="2000" dirty="0"/>
              <a:t>・下の赤枠は新しく追加、削除された内容が表示されます</a:t>
            </a:r>
            <a:endParaRPr kumimoji="1" lang="en-US" altLang="ja-JP" sz="2000" dirty="0"/>
          </a:p>
          <a:p>
            <a:r>
              <a:rPr kumimoji="1" lang="ja-JP" altLang="en-US" sz="2000" dirty="0"/>
              <a:t>追加は</a:t>
            </a:r>
            <a:r>
              <a:rPr kumimoji="1" lang="en-US" altLang="ja-JP" sz="2000" dirty="0"/>
              <a:t>[+]</a:t>
            </a:r>
            <a:r>
              <a:rPr kumimoji="1" lang="ja-JP" altLang="en-US" sz="2000" dirty="0"/>
              <a:t>、削除は</a:t>
            </a:r>
            <a:r>
              <a:rPr kumimoji="1" lang="en-US" altLang="ja-JP" sz="2000" dirty="0"/>
              <a:t>[-]</a:t>
            </a:r>
            <a:r>
              <a:rPr kumimoji="1" lang="ja-JP" altLang="en-US" sz="2000" dirty="0"/>
              <a:t>で表示されます</a:t>
            </a:r>
            <a:endParaRPr kumimoji="1" lang="en-US" altLang="ja-JP" sz="2000" dirty="0"/>
          </a:p>
        </p:txBody>
      </p:sp>
      <p:sp>
        <p:nvSpPr>
          <p:cNvPr id="19" name="正方形/長方形 18">
            <a:extLst>
              <a:ext uri="{FF2B5EF4-FFF2-40B4-BE49-F238E27FC236}">
                <a16:creationId xmlns:a16="http://schemas.microsoft.com/office/drawing/2014/main" id="{161F9FE8-519F-B335-4AF4-6F55A62C66EE}"/>
              </a:ext>
            </a:extLst>
          </p:cNvPr>
          <p:cNvSpPr/>
          <p:nvPr/>
        </p:nvSpPr>
        <p:spPr>
          <a:xfrm>
            <a:off x="1550086" y="5431955"/>
            <a:ext cx="6113457" cy="126937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 name="グループ化 2">
            <a:extLst>
              <a:ext uri="{FF2B5EF4-FFF2-40B4-BE49-F238E27FC236}">
                <a16:creationId xmlns:a16="http://schemas.microsoft.com/office/drawing/2014/main" id="{8F7E58A7-A2C7-0416-246C-FB8E5CA82639}"/>
              </a:ext>
            </a:extLst>
          </p:cNvPr>
          <p:cNvGrpSpPr/>
          <p:nvPr/>
        </p:nvGrpSpPr>
        <p:grpSpPr>
          <a:xfrm>
            <a:off x="-156089" y="-1"/>
            <a:ext cx="12348089" cy="634258"/>
            <a:chOff x="-156089" y="-1"/>
            <a:chExt cx="12348089" cy="634258"/>
          </a:xfrm>
        </p:grpSpPr>
        <p:sp>
          <p:nvSpPr>
            <p:cNvPr id="4" name="正方形/長方形 3">
              <a:extLst>
                <a:ext uri="{FF2B5EF4-FFF2-40B4-BE49-F238E27FC236}">
                  <a16:creationId xmlns:a16="http://schemas.microsoft.com/office/drawing/2014/main" id="{C646597A-5EED-9BBC-CE8C-CD1541DD765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B5817600-D135-4A0E-4674-60841272F77F}"/>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・コミットしてみよう</a:t>
              </a:r>
              <a:endParaRPr lang="ja-JP" altLang="en-US" sz="2800" dirty="0">
                <a:solidFill>
                  <a:schemeClr val="bg1"/>
                </a:solidFill>
              </a:endParaRPr>
            </a:p>
          </p:txBody>
        </p:sp>
      </p:grpSp>
    </p:spTree>
    <p:extLst>
      <p:ext uri="{BB962C8B-B14F-4D97-AF65-F5344CB8AC3E}">
        <p14:creationId xmlns:p14="http://schemas.microsoft.com/office/powerpoint/2010/main" val="4188609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CFFCFE-3B67-4556-0E5B-FBE63C556BD2}"/>
              </a:ext>
            </a:extLst>
          </p:cNvPr>
          <p:cNvSpPr>
            <a:spLocks noGrp="1"/>
          </p:cNvSpPr>
          <p:nvPr>
            <p:ph type="title"/>
          </p:nvPr>
        </p:nvSpPr>
        <p:spPr/>
        <p:txBody>
          <a:bodyPr/>
          <a:lstStyle/>
          <a:p>
            <a:r>
              <a:rPr lang="en-US" altLang="ja-JP" sz="4800" cap="none" dirty="0"/>
              <a:t>Git</a:t>
            </a:r>
            <a:r>
              <a:rPr kumimoji="1" lang="ja-JP" altLang="en-US" sz="4800" cap="none" dirty="0"/>
              <a:t>について</a:t>
            </a:r>
            <a:endParaRPr kumimoji="1" lang="ja-JP" altLang="en-US" dirty="0"/>
          </a:p>
        </p:txBody>
      </p:sp>
      <p:sp>
        <p:nvSpPr>
          <p:cNvPr id="3" name="コンテンツ プレースホルダー 2">
            <a:extLst>
              <a:ext uri="{FF2B5EF4-FFF2-40B4-BE49-F238E27FC236}">
                <a16:creationId xmlns:a16="http://schemas.microsoft.com/office/drawing/2014/main" id="{6860F2CD-9E45-2BD2-9F36-4D9CE2D7990E}"/>
              </a:ext>
            </a:extLst>
          </p:cNvPr>
          <p:cNvSpPr>
            <a:spLocks noGrp="1"/>
          </p:cNvSpPr>
          <p:nvPr>
            <p:ph idx="1"/>
          </p:nvPr>
        </p:nvSpPr>
        <p:spPr/>
        <p:txBody>
          <a:bodyPr/>
          <a:lstStyle/>
          <a:p>
            <a:pPr marL="0" indent="0">
              <a:buNone/>
            </a:pPr>
            <a:r>
              <a:rPr kumimoji="1" lang="en-US" altLang="ja-JP" dirty="0"/>
              <a:t>Git</a:t>
            </a:r>
            <a:r>
              <a:rPr kumimoji="1" lang="ja-JP" altLang="en-US" dirty="0"/>
              <a:t>のすごいところは、紙のコピーを自分だけでなく、ほかの人とも共有できることです。</a:t>
            </a:r>
          </a:p>
          <a:p>
            <a:pPr marL="0" indent="0">
              <a:buNone/>
            </a:pPr>
            <a:r>
              <a:rPr kumimoji="1" lang="ja-JP" altLang="en-US" dirty="0"/>
              <a:t>例えば、あなたが友だちと一緒に絵を描くことにしました。</a:t>
            </a:r>
          </a:p>
          <a:p>
            <a:pPr marL="0" indent="0">
              <a:buNone/>
            </a:pPr>
            <a:r>
              <a:rPr kumimoji="1" lang="ja-JP" altLang="en-US" dirty="0"/>
              <a:t>友だちもあなたと同じ絵を持っているとします。</a:t>
            </a:r>
          </a:p>
          <a:p>
            <a:pPr marL="0" indent="0">
              <a:buNone/>
            </a:pPr>
            <a:r>
              <a:rPr kumimoji="1" lang="ja-JP" altLang="en-US" dirty="0"/>
              <a:t>このとき、</a:t>
            </a:r>
            <a:r>
              <a:rPr kumimoji="1" lang="en-US" altLang="ja-JP" dirty="0"/>
              <a:t>Git</a:t>
            </a:r>
            <a:r>
              <a:rPr kumimoji="1" lang="ja-JP" altLang="en-US" dirty="0"/>
              <a:t>はあなたと友だちの絵の違いを見つけて、合わせることができます。これを「分散型」と呼びます。</a:t>
            </a:r>
          </a:p>
        </p:txBody>
      </p:sp>
    </p:spTree>
    <p:extLst>
      <p:ext uri="{BB962C8B-B14F-4D97-AF65-F5344CB8AC3E}">
        <p14:creationId xmlns:p14="http://schemas.microsoft.com/office/powerpoint/2010/main" val="36908745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テキスト ボックス 7">
            <a:extLst>
              <a:ext uri="{FF2B5EF4-FFF2-40B4-BE49-F238E27FC236}">
                <a16:creationId xmlns:a16="http://schemas.microsoft.com/office/drawing/2014/main" id="{E0B3C8C5-8F74-6F6F-F6CD-B061D50B5FA1}"/>
              </a:ext>
            </a:extLst>
          </p:cNvPr>
          <p:cNvSpPr txBox="1"/>
          <p:nvPr/>
        </p:nvSpPr>
        <p:spPr>
          <a:xfrm>
            <a:off x="859327" y="565759"/>
            <a:ext cx="8392041" cy="707886"/>
          </a:xfrm>
          <a:prstGeom prst="rect">
            <a:avLst/>
          </a:prstGeom>
          <a:noFill/>
        </p:spPr>
        <p:txBody>
          <a:bodyPr wrap="none" rtlCol="0">
            <a:spAutoFit/>
          </a:bodyPr>
          <a:lstStyle/>
          <a:p>
            <a:r>
              <a:rPr kumimoji="1" lang="ja-JP" altLang="en-US" sz="4000" dirty="0"/>
              <a:t>コミット内容を確認してみましょう</a:t>
            </a:r>
          </a:p>
        </p:txBody>
      </p:sp>
      <p:grpSp>
        <p:nvGrpSpPr>
          <p:cNvPr id="11" name="グループ化 10">
            <a:extLst>
              <a:ext uri="{FF2B5EF4-FFF2-40B4-BE49-F238E27FC236}">
                <a16:creationId xmlns:a16="http://schemas.microsoft.com/office/drawing/2014/main" id="{9159FE1F-3742-18E8-0C9A-C5E14703776B}"/>
              </a:ext>
            </a:extLst>
          </p:cNvPr>
          <p:cNvGrpSpPr/>
          <p:nvPr/>
        </p:nvGrpSpPr>
        <p:grpSpPr>
          <a:xfrm>
            <a:off x="859327" y="2124222"/>
            <a:ext cx="8073658" cy="4607088"/>
            <a:chOff x="1112545" y="1700586"/>
            <a:chExt cx="8263444" cy="5030724"/>
          </a:xfrm>
        </p:grpSpPr>
        <p:pic>
          <p:nvPicPr>
            <p:cNvPr id="2" name="図 1" descr="グラフィカル ユーザー インターフェイス, テキスト, アプリケーション&#10;&#10;自動的に生成された説明">
              <a:extLst>
                <a:ext uri="{FF2B5EF4-FFF2-40B4-BE49-F238E27FC236}">
                  <a16:creationId xmlns:a16="http://schemas.microsoft.com/office/drawing/2014/main" id="{729B28E0-27D3-47E3-C159-64CD1BD1374C}"/>
                </a:ext>
              </a:extLst>
            </p:cNvPr>
            <p:cNvPicPr>
              <a:picLocks noChangeAspect="1"/>
            </p:cNvPicPr>
            <p:nvPr/>
          </p:nvPicPr>
          <p:blipFill rotWithShape="1">
            <a:blip r:embed="rId2">
              <a:extLst>
                <a:ext uri="{28A0092B-C50C-407E-A947-70E740481C1C}">
                  <a14:useLocalDpi xmlns:a14="http://schemas.microsoft.com/office/drawing/2010/main" val="0"/>
                </a:ext>
              </a:extLst>
            </a:blip>
            <a:srcRect r="46955" b="42562"/>
            <a:stretch/>
          </p:blipFill>
          <p:spPr>
            <a:xfrm>
              <a:off x="1112545" y="1700586"/>
              <a:ext cx="8263444" cy="5030724"/>
            </a:xfrm>
            <a:prstGeom prst="rect">
              <a:avLst/>
            </a:prstGeom>
            <a:ln>
              <a:noFill/>
            </a:ln>
            <a:effectLst>
              <a:outerShdw blurRad="292100" dist="139700" dir="2700000" algn="tl" rotWithShape="0">
                <a:srgbClr val="333333">
                  <a:alpha val="65000"/>
                </a:srgbClr>
              </a:outerShdw>
            </a:effectLst>
          </p:spPr>
        </p:pic>
        <p:sp>
          <p:nvSpPr>
            <p:cNvPr id="4" name="正方形/長方形 3">
              <a:extLst>
                <a:ext uri="{FF2B5EF4-FFF2-40B4-BE49-F238E27FC236}">
                  <a16:creationId xmlns:a16="http://schemas.microsoft.com/office/drawing/2014/main" id="{B4D2044F-2503-0A15-1619-FD9F37943C1C}"/>
                </a:ext>
              </a:extLst>
            </p:cNvPr>
            <p:cNvSpPr/>
            <p:nvPr/>
          </p:nvSpPr>
          <p:spPr>
            <a:xfrm>
              <a:off x="2502427" y="2572281"/>
              <a:ext cx="1531136" cy="35080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4033563" y="2487448"/>
              <a:ext cx="3260361" cy="520467"/>
            </a:xfrm>
            <a:prstGeom prst="rect">
              <a:avLst/>
            </a:prstGeom>
          </p:spPr>
          <p:txBody>
            <a:bodyPr vert="horz" lIns="91440" tIns="45720" rIns="91440" bIns="45720" rtlCol="0" anchor="t">
              <a:normAutofit fontScale="85000" lnSpcReduction="2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grpSp>
        <p:nvGrpSpPr>
          <p:cNvPr id="12" name="グループ化 11">
            <a:extLst>
              <a:ext uri="{FF2B5EF4-FFF2-40B4-BE49-F238E27FC236}">
                <a16:creationId xmlns:a16="http://schemas.microsoft.com/office/drawing/2014/main" id="{D98F5588-2690-B049-AC9A-C389D5F80D04}"/>
              </a:ext>
            </a:extLst>
          </p:cNvPr>
          <p:cNvGrpSpPr/>
          <p:nvPr/>
        </p:nvGrpSpPr>
        <p:grpSpPr>
          <a:xfrm>
            <a:off x="859327" y="1169151"/>
            <a:ext cx="6019349" cy="772051"/>
            <a:chOff x="996048" y="837771"/>
            <a:chExt cx="6019349" cy="772051"/>
          </a:xfrm>
        </p:grpSpPr>
        <p:sp>
          <p:nvSpPr>
            <p:cNvPr id="9" name="テキスト ボックス 8">
              <a:extLst>
                <a:ext uri="{FF2B5EF4-FFF2-40B4-BE49-F238E27FC236}">
                  <a16:creationId xmlns:a16="http://schemas.microsoft.com/office/drawing/2014/main" id="{F50CF7C2-B47F-C280-4DBC-E542359807C5}"/>
                </a:ext>
              </a:extLst>
            </p:cNvPr>
            <p:cNvSpPr txBox="1"/>
            <p:nvPr/>
          </p:nvSpPr>
          <p:spPr>
            <a:xfrm>
              <a:off x="996048" y="1209712"/>
              <a:ext cx="6019349" cy="400110"/>
            </a:xfrm>
            <a:prstGeom prst="rect">
              <a:avLst/>
            </a:prstGeom>
            <a:noFill/>
          </p:spPr>
          <p:txBody>
            <a:bodyPr wrap="square" rtlCol="0">
              <a:spAutoFit/>
            </a:bodyPr>
            <a:lstStyle/>
            <a:p>
              <a:r>
                <a:rPr kumimoji="1" lang="ja-JP" altLang="en-US" sz="2000" dirty="0"/>
                <a:t>・先ほどコミットした内容が保存されていれば</a:t>
              </a:r>
              <a:r>
                <a:rPr kumimoji="1" lang="en-US" altLang="ja-JP" sz="2000" dirty="0"/>
                <a:t>OK</a:t>
              </a:r>
              <a:endParaRPr kumimoji="1" lang="ja-JP" altLang="en-US" sz="2000" dirty="0"/>
            </a:p>
          </p:txBody>
        </p:sp>
        <p:sp>
          <p:nvSpPr>
            <p:cNvPr id="3" name="テキスト ボックス 2">
              <a:extLst>
                <a:ext uri="{FF2B5EF4-FFF2-40B4-BE49-F238E27FC236}">
                  <a16:creationId xmlns:a16="http://schemas.microsoft.com/office/drawing/2014/main" id="{24AF8D56-BDC3-C262-9C21-D020C232B2FC}"/>
                </a:ext>
              </a:extLst>
            </p:cNvPr>
            <p:cNvSpPr txBox="1"/>
            <p:nvPr/>
          </p:nvSpPr>
          <p:spPr>
            <a:xfrm>
              <a:off x="996048" y="837771"/>
              <a:ext cx="6019349" cy="400110"/>
            </a:xfrm>
            <a:prstGeom prst="rect">
              <a:avLst/>
            </a:prstGeom>
            <a:noFill/>
          </p:spPr>
          <p:txBody>
            <a:bodyPr wrap="square" rtlCol="0">
              <a:spAutoFit/>
            </a:bodyPr>
            <a:lstStyle/>
            <a:p>
              <a:r>
                <a:rPr kumimoji="1" lang="ja-JP" altLang="en-US" sz="2000" dirty="0"/>
                <a:t>・コミット後に</a:t>
              </a:r>
              <a:r>
                <a:rPr kumimoji="1" lang="en-US" altLang="ja-JP" sz="2000" dirty="0"/>
                <a:t>[History]</a:t>
              </a:r>
              <a:r>
                <a:rPr kumimoji="1" lang="ja-JP" altLang="en-US" sz="2000" dirty="0"/>
                <a:t>をクリック</a:t>
              </a:r>
            </a:p>
          </p:txBody>
        </p:sp>
      </p:grpSp>
      <p:grpSp>
        <p:nvGrpSpPr>
          <p:cNvPr id="5" name="グループ化 4">
            <a:extLst>
              <a:ext uri="{FF2B5EF4-FFF2-40B4-BE49-F238E27FC236}">
                <a16:creationId xmlns:a16="http://schemas.microsoft.com/office/drawing/2014/main" id="{6446F696-6F05-0D94-F2B4-7EA4EB06ADF2}"/>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77AB507C-683F-5417-EEE2-9AD4F19F0298}"/>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 name="タイトル 1">
              <a:extLst>
                <a:ext uri="{FF2B5EF4-FFF2-40B4-BE49-F238E27FC236}">
                  <a16:creationId xmlns:a16="http://schemas.microsoft.com/office/drawing/2014/main" id="{72B2A5B6-2ECA-F946-C7F9-2AF40A965664}"/>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・コミットしてみよう</a:t>
              </a:r>
              <a:endParaRPr lang="ja-JP" altLang="en-US" sz="2800" dirty="0">
                <a:solidFill>
                  <a:schemeClr val="bg1"/>
                </a:solidFill>
              </a:endParaRPr>
            </a:p>
          </p:txBody>
        </p:sp>
      </p:grpSp>
    </p:spTree>
    <p:extLst>
      <p:ext uri="{BB962C8B-B14F-4D97-AF65-F5344CB8AC3E}">
        <p14:creationId xmlns:p14="http://schemas.microsoft.com/office/powerpoint/2010/main" val="10600673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350490" y="2732977"/>
            <a:ext cx="9491017" cy="1392045"/>
          </a:xfrm>
        </p:spPr>
        <p:txBody>
          <a:bodyPr anchor="b">
            <a:normAutofit/>
          </a:bodyPr>
          <a:lstStyle/>
          <a:p>
            <a:r>
              <a:rPr lang="ja-JP" altLang="en-US" sz="8000" dirty="0"/>
              <a:t>共同作業するには</a:t>
            </a:r>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1410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9A1BF32B-DDE9-E6F2-5C3D-3308CD88EB54}"/>
              </a:ext>
            </a:extLst>
          </p:cNvPr>
          <p:cNvSpPr txBox="1"/>
          <p:nvPr/>
        </p:nvSpPr>
        <p:spPr>
          <a:xfrm>
            <a:off x="996048" y="856585"/>
            <a:ext cx="6019349" cy="400110"/>
          </a:xfrm>
          <a:prstGeom prst="rect">
            <a:avLst/>
          </a:prstGeom>
          <a:noFill/>
        </p:spPr>
        <p:txBody>
          <a:bodyPr wrap="square" rtlCol="0">
            <a:spAutoFit/>
          </a:bodyPr>
          <a:lstStyle/>
          <a:p>
            <a:r>
              <a:rPr kumimoji="1" lang="ja-JP" altLang="en-US" sz="2000" dirty="0"/>
              <a:t>・</a:t>
            </a:r>
            <a:r>
              <a:rPr kumimoji="1" lang="en-US" altLang="ja-JP" sz="2000" dirty="0"/>
              <a:t>Git Hub</a:t>
            </a:r>
            <a:r>
              <a:rPr kumimoji="1" lang="ja-JP" altLang="en-US" sz="2000" dirty="0"/>
              <a:t>を開き赤枠をクリック</a:t>
            </a:r>
          </a:p>
        </p:txBody>
      </p:sp>
      <p:pic>
        <p:nvPicPr>
          <p:cNvPr id="6" name="図 5" descr="グラフィカル ユーザー インターフェイス, テキスト, アプリケーション&#10;&#10;自動的に生成された説明">
            <a:extLst>
              <a:ext uri="{FF2B5EF4-FFF2-40B4-BE49-F238E27FC236}">
                <a16:creationId xmlns:a16="http://schemas.microsoft.com/office/drawing/2014/main" id="{9E12248A-1C5E-5B76-C1BE-12949C6A24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6048" y="2239033"/>
            <a:ext cx="4547674" cy="2548944"/>
          </a:xfrm>
          <a:prstGeom prst="rect">
            <a:avLst/>
          </a:prstGeom>
          <a:ln>
            <a:noFill/>
          </a:ln>
          <a:effectLst>
            <a:outerShdw blurRad="292100" dist="139700" dir="2700000" algn="tl" rotWithShape="0">
              <a:srgbClr val="333333">
                <a:alpha val="65000"/>
              </a:srgbClr>
            </a:outerShdw>
          </a:effectLst>
        </p:spPr>
      </p:pic>
      <p:pic>
        <p:nvPicPr>
          <p:cNvPr id="9" name="図 8" descr="グラフィカル ユーザー インターフェイス, アプリケーション&#10;&#10;自動的に生成された説明">
            <a:extLst>
              <a:ext uri="{FF2B5EF4-FFF2-40B4-BE49-F238E27FC236}">
                <a16:creationId xmlns:a16="http://schemas.microsoft.com/office/drawing/2014/main" id="{B95523F1-281D-1A7B-788B-F30E0A0A16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4793" y="2239033"/>
            <a:ext cx="4431885" cy="4240071"/>
          </a:xfrm>
          <a:prstGeom prst="rect">
            <a:avLst/>
          </a:prstGeom>
          <a:ln>
            <a:noFill/>
          </a:ln>
          <a:effectLst>
            <a:outerShdw blurRad="292100" dist="139700" dir="2700000" algn="tl" rotWithShape="0">
              <a:srgbClr val="333333">
                <a:alpha val="65000"/>
              </a:srgbClr>
            </a:outerShdw>
          </a:effectLst>
        </p:spPr>
      </p:pic>
      <p:sp>
        <p:nvSpPr>
          <p:cNvPr id="10" name="正方形/長方形 9">
            <a:extLst>
              <a:ext uri="{FF2B5EF4-FFF2-40B4-BE49-F238E27FC236}">
                <a16:creationId xmlns:a16="http://schemas.microsoft.com/office/drawing/2014/main" id="{785C40CF-03F4-3B78-43D3-1A8E7FF852E7}"/>
              </a:ext>
            </a:extLst>
          </p:cNvPr>
          <p:cNvSpPr/>
          <p:nvPr/>
        </p:nvSpPr>
        <p:spPr>
          <a:xfrm>
            <a:off x="996049" y="2239033"/>
            <a:ext cx="622890" cy="51915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D1B824C3-8F76-95A1-9EF1-A72E01EE36D5}"/>
              </a:ext>
            </a:extLst>
          </p:cNvPr>
          <p:cNvSpPr txBox="1">
            <a:spLocks/>
          </p:cNvSpPr>
          <p:nvPr/>
        </p:nvSpPr>
        <p:spPr>
          <a:xfrm>
            <a:off x="1618939" y="2088811"/>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12" name="正方形/長方形 11">
            <a:extLst>
              <a:ext uri="{FF2B5EF4-FFF2-40B4-BE49-F238E27FC236}">
                <a16:creationId xmlns:a16="http://schemas.microsoft.com/office/drawing/2014/main" id="{EA3DF2B4-D78F-9466-E39D-5C1CFF986DC2}"/>
              </a:ext>
            </a:extLst>
          </p:cNvPr>
          <p:cNvSpPr/>
          <p:nvPr/>
        </p:nvSpPr>
        <p:spPr>
          <a:xfrm>
            <a:off x="7384792" y="4528398"/>
            <a:ext cx="2478735" cy="1752481"/>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4" name="直線矢印コネクタ 13">
            <a:extLst>
              <a:ext uri="{FF2B5EF4-FFF2-40B4-BE49-F238E27FC236}">
                <a16:creationId xmlns:a16="http://schemas.microsoft.com/office/drawing/2014/main" id="{DA53197C-B58A-35CF-78AD-7DF5C98D9718}"/>
              </a:ext>
            </a:extLst>
          </p:cNvPr>
          <p:cNvCxnSpPr>
            <a:cxnSpLocks/>
          </p:cNvCxnSpPr>
          <p:nvPr/>
        </p:nvCxnSpPr>
        <p:spPr>
          <a:xfrm>
            <a:off x="5888496" y="3473970"/>
            <a:ext cx="112690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A65E34BE-D45D-FBAB-531B-E4F98DA15436}"/>
              </a:ext>
            </a:extLst>
          </p:cNvPr>
          <p:cNvSpPr txBox="1"/>
          <p:nvPr/>
        </p:nvSpPr>
        <p:spPr>
          <a:xfrm>
            <a:off x="996047" y="1278704"/>
            <a:ext cx="6019349" cy="400110"/>
          </a:xfrm>
          <a:prstGeom prst="rect">
            <a:avLst/>
          </a:prstGeom>
          <a:noFill/>
        </p:spPr>
        <p:txBody>
          <a:bodyPr wrap="square" rtlCol="0">
            <a:spAutoFit/>
          </a:bodyPr>
          <a:lstStyle/>
          <a:p>
            <a:r>
              <a:rPr kumimoji="1" lang="ja-JP" altLang="en-US" sz="2000" dirty="0"/>
              <a:t>・青枠の中にあるリポジトリをクリック</a:t>
            </a:r>
          </a:p>
        </p:txBody>
      </p:sp>
      <p:sp>
        <p:nvSpPr>
          <p:cNvPr id="5" name="テキスト ボックス 4">
            <a:extLst>
              <a:ext uri="{FF2B5EF4-FFF2-40B4-BE49-F238E27FC236}">
                <a16:creationId xmlns:a16="http://schemas.microsoft.com/office/drawing/2014/main" id="{BA84C2C2-813B-531E-2D37-DE41736AB751}"/>
              </a:ext>
            </a:extLst>
          </p:cNvPr>
          <p:cNvSpPr txBox="1"/>
          <p:nvPr/>
        </p:nvSpPr>
        <p:spPr>
          <a:xfrm>
            <a:off x="4749829" y="999449"/>
            <a:ext cx="2920864" cy="307777"/>
          </a:xfrm>
          <a:prstGeom prst="rect">
            <a:avLst/>
          </a:prstGeom>
          <a:noFill/>
        </p:spPr>
        <p:txBody>
          <a:bodyPr wrap="none" rtlCol="0">
            <a:spAutoFit/>
          </a:bodyPr>
          <a:lstStyle/>
          <a:p>
            <a:r>
              <a:rPr kumimoji="1" lang="en-US" altLang="ja-JP" sz="1400" dirty="0">
                <a:solidFill>
                  <a:srgbClr val="FF0000"/>
                </a:solidFill>
              </a:rPr>
              <a:t>※Web</a:t>
            </a:r>
            <a:r>
              <a:rPr kumimoji="1" lang="ja-JP" altLang="en-US" sz="1400" dirty="0">
                <a:solidFill>
                  <a:srgbClr val="FF0000"/>
                </a:solidFill>
              </a:rPr>
              <a:t>サイトにある</a:t>
            </a:r>
            <a:r>
              <a:rPr kumimoji="1" lang="en-US" altLang="ja-JP" sz="1400" dirty="0">
                <a:solidFill>
                  <a:srgbClr val="FF0000"/>
                </a:solidFill>
              </a:rPr>
              <a:t>Git Hub</a:t>
            </a:r>
            <a:r>
              <a:rPr kumimoji="1" lang="ja-JP" altLang="en-US" sz="1400" dirty="0">
                <a:solidFill>
                  <a:srgbClr val="FF0000"/>
                </a:solidFill>
              </a:rPr>
              <a:t>を開く</a:t>
            </a:r>
          </a:p>
        </p:txBody>
      </p:sp>
      <p:grpSp>
        <p:nvGrpSpPr>
          <p:cNvPr id="7" name="グループ化 6">
            <a:extLst>
              <a:ext uri="{FF2B5EF4-FFF2-40B4-BE49-F238E27FC236}">
                <a16:creationId xmlns:a16="http://schemas.microsoft.com/office/drawing/2014/main" id="{11A25E04-5A75-5829-50BC-88D79122472A}"/>
              </a:ext>
            </a:extLst>
          </p:cNvPr>
          <p:cNvGrpSpPr/>
          <p:nvPr/>
        </p:nvGrpSpPr>
        <p:grpSpPr>
          <a:xfrm>
            <a:off x="-156089" y="-1"/>
            <a:ext cx="12348089" cy="634258"/>
            <a:chOff x="-156089" y="-1"/>
            <a:chExt cx="12348089" cy="634258"/>
          </a:xfrm>
        </p:grpSpPr>
        <p:sp>
          <p:nvSpPr>
            <p:cNvPr id="8" name="正方形/長方形 7">
              <a:extLst>
                <a:ext uri="{FF2B5EF4-FFF2-40B4-BE49-F238E27FC236}">
                  <a16:creationId xmlns:a16="http://schemas.microsoft.com/office/drawing/2014/main" id="{5C2309ED-890C-B961-4CCB-CAE583E6496E}"/>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06D95648-EAC8-F556-111A-F08243DCA83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36257754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 メール&#10;&#10;自動的に生成された説明">
            <a:extLst>
              <a:ext uri="{FF2B5EF4-FFF2-40B4-BE49-F238E27FC236}">
                <a16:creationId xmlns:a16="http://schemas.microsoft.com/office/drawing/2014/main" id="{5CE477A3-BA67-6FB0-3A4A-BE904A9CD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630" y="1311670"/>
            <a:ext cx="10797460" cy="5110716"/>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996048" y="572853"/>
            <a:ext cx="6019349" cy="400110"/>
          </a:xfrm>
          <a:prstGeom prst="rect">
            <a:avLst/>
          </a:prstGeom>
          <a:noFill/>
        </p:spPr>
        <p:txBody>
          <a:bodyPr wrap="square" rtlCol="0">
            <a:spAutoFit/>
          </a:bodyPr>
          <a:lstStyle/>
          <a:p>
            <a:r>
              <a:rPr kumimoji="1" lang="ja-JP" altLang="en-US" sz="2000" dirty="0"/>
              <a:t>・赤枠の</a:t>
            </a:r>
            <a:r>
              <a:rPr kumimoji="1" lang="en-US" altLang="ja-JP" sz="2000" dirty="0"/>
              <a:t>[Settings]</a:t>
            </a:r>
            <a:r>
              <a:rPr kumimoji="1" lang="ja-JP" altLang="en-US" sz="2000" dirty="0"/>
              <a:t>をクリック</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10396811" y="1355567"/>
            <a:ext cx="1295517" cy="52046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9069049" y="83510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11" name="テキスト ボックス 10">
            <a:extLst>
              <a:ext uri="{FF2B5EF4-FFF2-40B4-BE49-F238E27FC236}">
                <a16:creationId xmlns:a16="http://schemas.microsoft.com/office/drawing/2014/main" id="{908F5488-4ECA-7B75-1D57-62CAAFCC5949}"/>
              </a:ext>
            </a:extLst>
          </p:cNvPr>
          <p:cNvSpPr txBox="1"/>
          <p:nvPr/>
        </p:nvSpPr>
        <p:spPr>
          <a:xfrm>
            <a:off x="996048" y="873642"/>
            <a:ext cx="7303274" cy="400110"/>
          </a:xfrm>
          <a:prstGeom prst="rect">
            <a:avLst/>
          </a:prstGeom>
          <a:noFill/>
        </p:spPr>
        <p:txBody>
          <a:bodyPr wrap="square" rtlCol="0">
            <a:spAutoFit/>
          </a:bodyPr>
          <a:lstStyle/>
          <a:p>
            <a:r>
              <a:rPr kumimoji="1" lang="ja-JP" altLang="en-US" sz="2000" dirty="0"/>
              <a:t>・</a:t>
            </a:r>
            <a:r>
              <a:rPr kumimoji="1" lang="en-US" altLang="ja-JP" sz="2000" dirty="0"/>
              <a:t>[Settings]</a:t>
            </a:r>
            <a:r>
              <a:rPr kumimoji="1" lang="ja-JP" altLang="en-US" sz="2000" dirty="0"/>
              <a:t>クリック後、青枠の</a:t>
            </a:r>
            <a:r>
              <a:rPr kumimoji="1" lang="en-US" altLang="ja-JP" sz="2000" dirty="0"/>
              <a:t>[Collaborators]</a:t>
            </a:r>
            <a:r>
              <a:rPr kumimoji="1" lang="ja-JP" altLang="en-US" sz="2000" dirty="0"/>
              <a:t>をクリック</a:t>
            </a:r>
          </a:p>
        </p:txBody>
      </p:sp>
      <p:sp>
        <p:nvSpPr>
          <p:cNvPr id="12" name="正方形/長方形 11">
            <a:extLst>
              <a:ext uri="{FF2B5EF4-FFF2-40B4-BE49-F238E27FC236}">
                <a16:creationId xmlns:a16="http://schemas.microsoft.com/office/drawing/2014/main" id="{09ACDD19-14AD-6C02-EF2A-32789BB1F829}"/>
              </a:ext>
            </a:extLst>
          </p:cNvPr>
          <p:cNvSpPr/>
          <p:nvPr/>
        </p:nvSpPr>
        <p:spPr>
          <a:xfrm>
            <a:off x="1334125" y="3028013"/>
            <a:ext cx="1723868" cy="520467"/>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A8BC9D21-8267-D67C-056E-AE961D5FA41C}"/>
              </a:ext>
            </a:extLst>
          </p:cNvPr>
          <p:cNvSpPr txBox="1">
            <a:spLocks/>
          </p:cNvSpPr>
          <p:nvPr/>
        </p:nvSpPr>
        <p:spPr>
          <a:xfrm>
            <a:off x="3017504" y="2908533"/>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0070C0"/>
                </a:solidFill>
              </a:rPr>
              <a:t>ここをクリック</a:t>
            </a:r>
          </a:p>
        </p:txBody>
      </p:sp>
      <p:grpSp>
        <p:nvGrpSpPr>
          <p:cNvPr id="2" name="グループ化 1">
            <a:extLst>
              <a:ext uri="{FF2B5EF4-FFF2-40B4-BE49-F238E27FC236}">
                <a16:creationId xmlns:a16="http://schemas.microsoft.com/office/drawing/2014/main" id="{C462A892-8D2B-5A6E-B10E-D328D6FEC630}"/>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20106F07-E81A-63EA-D8BF-0626B0C9F4C6}"/>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タイトル 1">
              <a:extLst>
                <a:ext uri="{FF2B5EF4-FFF2-40B4-BE49-F238E27FC236}">
                  <a16:creationId xmlns:a16="http://schemas.microsoft.com/office/drawing/2014/main" id="{41B766B4-8046-3CC7-0A9E-0AF850C4131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11503079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B32BA95E-5D72-E24F-B2F7-53BE90395A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013" y="1073697"/>
            <a:ext cx="9211961" cy="5630061"/>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996048" y="589713"/>
            <a:ext cx="6019349" cy="400110"/>
          </a:xfrm>
          <a:prstGeom prst="rect">
            <a:avLst/>
          </a:prstGeom>
          <a:noFill/>
        </p:spPr>
        <p:txBody>
          <a:bodyPr wrap="square" rtlCol="0">
            <a:spAutoFit/>
          </a:bodyPr>
          <a:lstStyle/>
          <a:p>
            <a:r>
              <a:rPr kumimoji="1" lang="ja-JP" altLang="en-US" sz="2000" dirty="0"/>
              <a:t>・</a:t>
            </a:r>
            <a:r>
              <a:rPr kumimoji="1" lang="en-US" altLang="ja-JP" sz="2000" dirty="0"/>
              <a:t>[Add</a:t>
            </a:r>
            <a:r>
              <a:rPr kumimoji="1" lang="ja-JP" altLang="en-US" sz="2000" dirty="0"/>
              <a:t> </a:t>
            </a:r>
            <a:r>
              <a:rPr kumimoji="1" lang="en-US" altLang="ja-JP" sz="2000" dirty="0"/>
              <a:t>people]</a:t>
            </a:r>
            <a:r>
              <a:rPr kumimoji="1" lang="ja-JP" altLang="en-US" sz="2000" dirty="0"/>
              <a:t>をクリック</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7473729" y="6029328"/>
            <a:ext cx="1295517" cy="52046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8769246" y="600004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grpSp>
        <p:nvGrpSpPr>
          <p:cNvPr id="2" name="グループ化 1">
            <a:extLst>
              <a:ext uri="{FF2B5EF4-FFF2-40B4-BE49-F238E27FC236}">
                <a16:creationId xmlns:a16="http://schemas.microsoft.com/office/drawing/2014/main" id="{6C1F3ABF-AF45-F2A6-878C-ED2ECC3ECA7F}"/>
              </a:ext>
            </a:extLst>
          </p:cNvPr>
          <p:cNvGrpSpPr/>
          <p:nvPr/>
        </p:nvGrpSpPr>
        <p:grpSpPr>
          <a:xfrm>
            <a:off x="-156089" y="-1"/>
            <a:ext cx="12348089" cy="634258"/>
            <a:chOff x="-156089" y="-1"/>
            <a:chExt cx="12348089" cy="634258"/>
          </a:xfrm>
        </p:grpSpPr>
        <p:sp>
          <p:nvSpPr>
            <p:cNvPr id="5" name="正方形/長方形 4">
              <a:extLst>
                <a:ext uri="{FF2B5EF4-FFF2-40B4-BE49-F238E27FC236}">
                  <a16:creationId xmlns:a16="http://schemas.microsoft.com/office/drawing/2014/main" id="{2F15BF29-0A6F-BA2D-CCBE-9232F60EA237}"/>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タイトル 1">
              <a:extLst>
                <a:ext uri="{FF2B5EF4-FFF2-40B4-BE49-F238E27FC236}">
                  <a16:creationId xmlns:a16="http://schemas.microsoft.com/office/drawing/2014/main" id="{452147DE-B44C-7AB3-7064-5B5A356F4455}"/>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25316093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descr="グラフィカル ユーザー インターフェイス, テキスト, アプリケーション&#10;&#10;自動的に生成された説明">
            <a:extLst>
              <a:ext uri="{FF2B5EF4-FFF2-40B4-BE49-F238E27FC236}">
                <a16:creationId xmlns:a16="http://schemas.microsoft.com/office/drawing/2014/main" id="{2185ACC2-A5D4-A8AF-517D-BA401C17184C}"/>
              </a:ext>
            </a:extLst>
          </p:cNvPr>
          <p:cNvPicPr>
            <a:picLocks noChangeAspect="1"/>
          </p:cNvPicPr>
          <p:nvPr/>
        </p:nvPicPr>
        <p:blipFill rotWithShape="1">
          <a:blip r:embed="rId2">
            <a:extLst>
              <a:ext uri="{28A0092B-C50C-407E-A947-70E740481C1C}">
                <a14:useLocalDpi xmlns:a14="http://schemas.microsoft.com/office/drawing/2010/main" val="0"/>
              </a:ext>
            </a:extLst>
          </a:blip>
          <a:srcRect l="651" t="8114"/>
          <a:stretch/>
        </p:blipFill>
        <p:spPr>
          <a:xfrm>
            <a:off x="342884" y="4456846"/>
            <a:ext cx="5349239" cy="2158582"/>
          </a:xfrm>
          <a:prstGeom prst="rect">
            <a:avLst/>
          </a:prstGeom>
          <a:ln>
            <a:noFill/>
          </a:ln>
          <a:effectLst>
            <a:outerShdw blurRad="292100" dist="139700" dir="2700000" algn="tl" rotWithShape="0">
              <a:srgbClr val="333333">
                <a:alpha val="65000"/>
              </a:srgbClr>
            </a:outerShdw>
          </a:effectLst>
        </p:spPr>
      </p:pic>
      <p:pic>
        <p:nvPicPr>
          <p:cNvPr id="3" name="図 2" descr="グラフィカル ユーザー インターフェイス, アプリケーション&#10;&#10;自動的に生成された説明">
            <a:extLst>
              <a:ext uri="{FF2B5EF4-FFF2-40B4-BE49-F238E27FC236}">
                <a16:creationId xmlns:a16="http://schemas.microsoft.com/office/drawing/2014/main" id="{866759A5-15BA-4DE8-D86B-C684009AB0B6}"/>
              </a:ext>
            </a:extLst>
          </p:cNvPr>
          <p:cNvPicPr>
            <a:picLocks noChangeAspect="1"/>
          </p:cNvPicPr>
          <p:nvPr/>
        </p:nvPicPr>
        <p:blipFill rotWithShape="1">
          <a:blip r:embed="rId3">
            <a:extLst>
              <a:ext uri="{28A0092B-C50C-407E-A947-70E740481C1C}">
                <a14:useLocalDpi xmlns:a14="http://schemas.microsoft.com/office/drawing/2010/main" val="0"/>
              </a:ext>
            </a:extLst>
          </a:blip>
          <a:srcRect l="3978" t="7609" r="2352" b="5673"/>
          <a:stretch/>
        </p:blipFill>
        <p:spPr>
          <a:xfrm>
            <a:off x="424205" y="587952"/>
            <a:ext cx="5186596" cy="2263515"/>
          </a:xfrm>
          <a:prstGeom prst="rect">
            <a:avLst/>
          </a:prstGeom>
          <a:ln>
            <a:noFill/>
          </a:ln>
          <a:effectLst>
            <a:outerShdw blurRad="292100" dist="139700" dir="2700000" algn="tl" rotWithShape="0">
              <a:srgbClr val="333333">
                <a:alpha val="65000"/>
              </a:srgbClr>
            </a:outerShdw>
          </a:effectLst>
        </p:spPr>
      </p:pic>
      <p:sp>
        <p:nvSpPr>
          <p:cNvPr id="4" name="正方形/長方形 3">
            <a:extLst>
              <a:ext uri="{FF2B5EF4-FFF2-40B4-BE49-F238E27FC236}">
                <a16:creationId xmlns:a16="http://schemas.microsoft.com/office/drawing/2014/main" id="{B4D2044F-2503-0A15-1619-FD9F37943C1C}"/>
              </a:ext>
            </a:extLst>
          </p:cNvPr>
          <p:cNvSpPr/>
          <p:nvPr/>
        </p:nvSpPr>
        <p:spPr>
          <a:xfrm>
            <a:off x="348289" y="1499663"/>
            <a:ext cx="5262512" cy="113802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908F5488-4ECA-7B75-1D57-62CAAFCC5949}"/>
              </a:ext>
            </a:extLst>
          </p:cNvPr>
          <p:cNvSpPr txBox="1"/>
          <p:nvPr/>
        </p:nvSpPr>
        <p:spPr>
          <a:xfrm>
            <a:off x="5852861" y="781845"/>
            <a:ext cx="7303274" cy="400110"/>
          </a:xfrm>
          <a:prstGeom prst="rect">
            <a:avLst/>
          </a:prstGeom>
          <a:noFill/>
        </p:spPr>
        <p:txBody>
          <a:bodyPr wrap="square" rtlCol="0">
            <a:spAutoFit/>
          </a:bodyPr>
          <a:lstStyle/>
          <a:p>
            <a:r>
              <a:rPr kumimoji="1" lang="ja-JP" altLang="en-US" sz="2000" dirty="0"/>
              <a:t>・赤枠の入力欄の中に招待したいユーザ</a:t>
            </a:r>
            <a:r>
              <a:rPr kumimoji="1" lang="en-US" altLang="ja-JP" sz="2000" dirty="0"/>
              <a:t>ID</a:t>
            </a:r>
            <a:r>
              <a:rPr kumimoji="1" lang="ja-JP" altLang="en-US" sz="2000" dirty="0"/>
              <a:t>を入力</a:t>
            </a:r>
          </a:p>
        </p:txBody>
      </p:sp>
      <p:sp>
        <p:nvSpPr>
          <p:cNvPr id="12" name="正方形/長方形 11">
            <a:extLst>
              <a:ext uri="{FF2B5EF4-FFF2-40B4-BE49-F238E27FC236}">
                <a16:creationId xmlns:a16="http://schemas.microsoft.com/office/drawing/2014/main" id="{09ACDD19-14AD-6C02-EF2A-32789BB1F829}"/>
              </a:ext>
            </a:extLst>
          </p:cNvPr>
          <p:cNvSpPr/>
          <p:nvPr/>
        </p:nvSpPr>
        <p:spPr>
          <a:xfrm>
            <a:off x="297913" y="6094961"/>
            <a:ext cx="5349239" cy="520467"/>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A8BC9D21-8267-D67C-056E-AE961D5FA41C}"/>
              </a:ext>
            </a:extLst>
          </p:cNvPr>
          <p:cNvSpPr txBox="1">
            <a:spLocks/>
          </p:cNvSpPr>
          <p:nvPr/>
        </p:nvSpPr>
        <p:spPr>
          <a:xfrm>
            <a:off x="1788311" y="5577830"/>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0070C0"/>
                </a:solidFill>
              </a:rPr>
              <a:t>ここをクリック</a:t>
            </a:r>
          </a:p>
        </p:txBody>
      </p:sp>
      <p:cxnSp>
        <p:nvCxnSpPr>
          <p:cNvPr id="14" name="直線矢印コネクタ 13">
            <a:extLst>
              <a:ext uri="{FF2B5EF4-FFF2-40B4-BE49-F238E27FC236}">
                <a16:creationId xmlns:a16="http://schemas.microsoft.com/office/drawing/2014/main" id="{C69609A9-EFFA-A8C0-CD8D-0AB7973B29F5}"/>
              </a:ext>
            </a:extLst>
          </p:cNvPr>
          <p:cNvCxnSpPr>
            <a:cxnSpLocks/>
          </p:cNvCxnSpPr>
          <p:nvPr/>
        </p:nvCxnSpPr>
        <p:spPr>
          <a:xfrm>
            <a:off x="3025724" y="3168766"/>
            <a:ext cx="0" cy="757003"/>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7" name="テキスト ボックス 16">
            <a:extLst>
              <a:ext uri="{FF2B5EF4-FFF2-40B4-BE49-F238E27FC236}">
                <a16:creationId xmlns:a16="http://schemas.microsoft.com/office/drawing/2014/main" id="{9EB5A7C9-6C74-F8DD-52D4-6B2C4FB954C3}"/>
              </a:ext>
            </a:extLst>
          </p:cNvPr>
          <p:cNvSpPr txBox="1"/>
          <p:nvPr/>
        </p:nvSpPr>
        <p:spPr>
          <a:xfrm>
            <a:off x="5852861" y="1260502"/>
            <a:ext cx="7303274" cy="707886"/>
          </a:xfrm>
          <a:prstGeom prst="rect">
            <a:avLst/>
          </a:prstGeom>
          <a:noFill/>
        </p:spPr>
        <p:txBody>
          <a:bodyPr wrap="square" rtlCol="0">
            <a:spAutoFit/>
          </a:bodyPr>
          <a:lstStyle/>
          <a:p>
            <a:r>
              <a:rPr kumimoji="1" lang="ja-JP" altLang="en-US" sz="2000" dirty="0"/>
              <a:t>・入力欄の下にユーザの候補が出てくるので</a:t>
            </a:r>
            <a:endParaRPr kumimoji="1" lang="en-US" altLang="ja-JP" sz="2000" dirty="0"/>
          </a:p>
          <a:p>
            <a:r>
              <a:rPr kumimoji="1" lang="ja-JP" altLang="en-US" sz="2000" dirty="0"/>
              <a:t>　その中から招待したいユーザを選択</a:t>
            </a:r>
          </a:p>
        </p:txBody>
      </p:sp>
      <p:sp>
        <p:nvSpPr>
          <p:cNvPr id="18" name="テキスト ボックス 17">
            <a:extLst>
              <a:ext uri="{FF2B5EF4-FFF2-40B4-BE49-F238E27FC236}">
                <a16:creationId xmlns:a16="http://schemas.microsoft.com/office/drawing/2014/main" id="{20D5A256-92B5-7A88-08A0-303FB65EBCA1}"/>
              </a:ext>
            </a:extLst>
          </p:cNvPr>
          <p:cNvSpPr txBox="1"/>
          <p:nvPr/>
        </p:nvSpPr>
        <p:spPr>
          <a:xfrm>
            <a:off x="5852861" y="2046935"/>
            <a:ext cx="7303274" cy="400110"/>
          </a:xfrm>
          <a:prstGeom prst="rect">
            <a:avLst/>
          </a:prstGeom>
          <a:noFill/>
        </p:spPr>
        <p:txBody>
          <a:bodyPr wrap="square" rtlCol="0">
            <a:spAutoFit/>
          </a:bodyPr>
          <a:lstStyle/>
          <a:p>
            <a:r>
              <a:rPr kumimoji="1" lang="ja-JP" altLang="en-US" sz="2000" dirty="0"/>
              <a:t>・その後、青枠のボタンをクリックで招待</a:t>
            </a:r>
            <a:endParaRPr kumimoji="1" lang="en-US" altLang="ja-JP" sz="2000" dirty="0"/>
          </a:p>
        </p:txBody>
      </p:sp>
      <p:grpSp>
        <p:nvGrpSpPr>
          <p:cNvPr id="2" name="グループ化 1">
            <a:extLst>
              <a:ext uri="{FF2B5EF4-FFF2-40B4-BE49-F238E27FC236}">
                <a16:creationId xmlns:a16="http://schemas.microsoft.com/office/drawing/2014/main" id="{84ACD79F-E4AE-0529-F7C5-61F88F2EBB36}"/>
              </a:ext>
            </a:extLst>
          </p:cNvPr>
          <p:cNvGrpSpPr/>
          <p:nvPr/>
        </p:nvGrpSpPr>
        <p:grpSpPr>
          <a:xfrm>
            <a:off x="-156089" y="-1"/>
            <a:ext cx="12348089" cy="634258"/>
            <a:chOff x="-156089" y="-1"/>
            <a:chExt cx="12348089" cy="634258"/>
          </a:xfrm>
        </p:grpSpPr>
        <p:sp>
          <p:nvSpPr>
            <p:cNvPr id="5" name="正方形/長方形 4">
              <a:extLst>
                <a:ext uri="{FF2B5EF4-FFF2-40B4-BE49-F238E27FC236}">
                  <a16:creationId xmlns:a16="http://schemas.microsoft.com/office/drawing/2014/main" id="{2935FC55-7185-190D-F198-5BDE32ABDFE5}"/>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7B0BA84A-2E1D-44A5-A9F5-5F94E0245C6E}"/>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4709614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025ADE73-A6F7-7B13-66F4-773677F475CB}"/>
              </a:ext>
            </a:extLst>
          </p:cNvPr>
          <p:cNvPicPr>
            <a:picLocks noChangeAspect="1"/>
          </p:cNvPicPr>
          <p:nvPr/>
        </p:nvPicPr>
        <p:blipFill rotWithShape="1">
          <a:blip r:embed="rId2">
            <a:extLst>
              <a:ext uri="{28A0092B-C50C-407E-A947-70E740481C1C}">
                <a14:useLocalDpi xmlns:a14="http://schemas.microsoft.com/office/drawing/2010/main" val="0"/>
              </a:ext>
            </a:extLst>
          </a:blip>
          <a:srcRect l="28760" t="14513" b="28374"/>
          <a:stretch/>
        </p:blipFill>
        <p:spPr>
          <a:xfrm>
            <a:off x="996047" y="1326380"/>
            <a:ext cx="10443837" cy="44132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855371" y="805632"/>
            <a:ext cx="8443374" cy="400110"/>
          </a:xfrm>
          <a:prstGeom prst="rect">
            <a:avLst/>
          </a:prstGeom>
          <a:noFill/>
        </p:spPr>
        <p:txBody>
          <a:bodyPr wrap="square" rtlCol="0">
            <a:spAutoFit/>
          </a:bodyPr>
          <a:lstStyle/>
          <a:p>
            <a:r>
              <a:rPr kumimoji="1" lang="ja-JP" altLang="en-US" sz="2000" dirty="0"/>
              <a:t>・招待されたユーザが</a:t>
            </a:r>
            <a:r>
              <a:rPr kumimoji="1" lang="en-US" altLang="ja-JP" sz="2000" dirty="0"/>
              <a:t>Git Hub</a:t>
            </a:r>
            <a:r>
              <a:rPr kumimoji="1" lang="ja-JP" altLang="en-US" sz="2000" dirty="0"/>
              <a:t>の赤枠のボタンをクリックする</a:t>
            </a:r>
          </a:p>
        </p:txBody>
      </p:sp>
      <p:sp>
        <p:nvSpPr>
          <p:cNvPr id="4" name="正方形/長方形 3">
            <a:extLst>
              <a:ext uri="{FF2B5EF4-FFF2-40B4-BE49-F238E27FC236}">
                <a16:creationId xmlns:a16="http://schemas.microsoft.com/office/drawing/2014/main" id="{B4D2044F-2503-0A15-1619-FD9F37943C1C}"/>
              </a:ext>
            </a:extLst>
          </p:cNvPr>
          <p:cNvSpPr/>
          <p:nvPr/>
        </p:nvSpPr>
        <p:spPr>
          <a:xfrm>
            <a:off x="10185009" y="1382652"/>
            <a:ext cx="675249" cy="52046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8051793" y="2085998"/>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5" name="テキスト ボックス 4">
            <a:extLst>
              <a:ext uri="{FF2B5EF4-FFF2-40B4-BE49-F238E27FC236}">
                <a16:creationId xmlns:a16="http://schemas.microsoft.com/office/drawing/2014/main" id="{14F6631D-EB96-9AA3-E04F-602F10ABB3A7}"/>
              </a:ext>
            </a:extLst>
          </p:cNvPr>
          <p:cNvSpPr txBox="1"/>
          <p:nvPr/>
        </p:nvSpPr>
        <p:spPr>
          <a:xfrm>
            <a:off x="3049172" y="3247851"/>
            <a:ext cx="6098344" cy="369332"/>
          </a:xfrm>
          <a:prstGeom prst="rect">
            <a:avLst/>
          </a:prstGeom>
          <a:noFill/>
        </p:spPr>
        <p:txBody>
          <a:bodyPr wrap="square">
            <a:spAutoFit/>
          </a:bodyPr>
          <a:lstStyle/>
          <a:p>
            <a:endParaRPr lang="ja-JP" altLang="en-US" dirty="0"/>
          </a:p>
        </p:txBody>
      </p:sp>
      <p:grpSp>
        <p:nvGrpSpPr>
          <p:cNvPr id="2" name="グループ化 1">
            <a:extLst>
              <a:ext uri="{FF2B5EF4-FFF2-40B4-BE49-F238E27FC236}">
                <a16:creationId xmlns:a16="http://schemas.microsoft.com/office/drawing/2014/main" id="{2BC5BFFC-D4E2-1F42-17AA-112F27D6B3C5}"/>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0AEF6192-FBB5-282E-78A1-0C7E0F5051E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6D7B8F28-AC19-D7CF-56A9-1AF5DAA4B6CE}"/>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25760031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 メール&#10;&#10;自動的に生成された説明">
            <a:extLst>
              <a:ext uri="{FF2B5EF4-FFF2-40B4-BE49-F238E27FC236}">
                <a16:creationId xmlns:a16="http://schemas.microsoft.com/office/drawing/2014/main" id="{193A3948-37DF-BA38-9B66-023614126CAB}"/>
              </a:ext>
            </a:extLst>
          </p:cNvPr>
          <p:cNvPicPr>
            <a:picLocks noChangeAspect="1"/>
          </p:cNvPicPr>
          <p:nvPr/>
        </p:nvPicPr>
        <p:blipFill rotWithShape="1">
          <a:blip r:embed="rId2">
            <a:extLst>
              <a:ext uri="{28A0092B-C50C-407E-A947-70E740481C1C}">
                <a14:useLocalDpi xmlns:a14="http://schemas.microsoft.com/office/drawing/2010/main" val="0"/>
              </a:ext>
            </a:extLst>
          </a:blip>
          <a:srcRect l="16926" t="47850" r="33461" b="11491"/>
          <a:stretch/>
        </p:blipFill>
        <p:spPr>
          <a:xfrm>
            <a:off x="1022771" y="1425781"/>
            <a:ext cx="10146458" cy="43828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テキスト ボックス 8">
            <a:extLst>
              <a:ext uri="{FF2B5EF4-FFF2-40B4-BE49-F238E27FC236}">
                <a16:creationId xmlns:a16="http://schemas.microsoft.com/office/drawing/2014/main" id="{F50CF7C2-B47F-C280-4DBC-E542359807C5}"/>
              </a:ext>
            </a:extLst>
          </p:cNvPr>
          <p:cNvSpPr txBox="1"/>
          <p:nvPr/>
        </p:nvSpPr>
        <p:spPr>
          <a:xfrm>
            <a:off x="855371" y="805632"/>
            <a:ext cx="10313858" cy="400110"/>
          </a:xfrm>
          <a:prstGeom prst="rect">
            <a:avLst/>
          </a:prstGeom>
          <a:noFill/>
        </p:spPr>
        <p:txBody>
          <a:bodyPr wrap="square" rtlCol="0">
            <a:spAutoFit/>
          </a:bodyPr>
          <a:lstStyle/>
          <a:p>
            <a:r>
              <a:rPr kumimoji="1" lang="ja-JP" altLang="en-US" sz="2000" dirty="0"/>
              <a:t>・招待したユーザの名前とリポジトリ名でメールが届いているのでそこをクリック</a:t>
            </a:r>
            <a:endParaRPr kumimoji="1" lang="en-US" altLang="ja-JP" sz="2000" dirty="0"/>
          </a:p>
        </p:txBody>
      </p:sp>
      <p:sp>
        <p:nvSpPr>
          <p:cNvPr id="4" name="正方形/長方形 3">
            <a:extLst>
              <a:ext uri="{FF2B5EF4-FFF2-40B4-BE49-F238E27FC236}">
                <a16:creationId xmlns:a16="http://schemas.microsoft.com/office/drawing/2014/main" id="{B4D2044F-2503-0A15-1619-FD9F37943C1C}"/>
              </a:ext>
            </a:extLst>
          </p:cNvPr>
          <p:cNvSpPr/>
          <p:nvPr/>
        </p:nvSpPr>
        <p:spPr>
          <a:xfrm>
            <a:off x="1196870" y="2126192"/>
            <a:ext cx="6989187" cy="112165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8186057" y="2166554"/>
            <a:ext cx="3260361" cy="5204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5" name="テキスト ボックス 4">
            <a:extLst>
              <a:ext uri="{FF2B5EF4-FFF2-40B4-BE49-F238E27FC236}">
                <a16:creationId xmlns:a16="http://schemas.microsoft.com/office/drawing/2014/main" id="{14F6631D-EB96-9AA3-E04F-602F10ABB3A7}"/>
              </a:ext>
            </a:extLst>
          </p:cNvPr>
          <p:cNvSpPr txBox="1"/>
          <p:nvPr/>
        </p:nvSpPr>
        <p:spPr>
          <a:xfrm>
            <a:off x="3049172" y="3247851"/>
            <a:ext cx="6098344" cy="369332"/>
          </a:xfrm>
          <a:prstGeom prst="rect">
            <a:avLst/>
          </a:prstGeom>
          <a:noFill/>
        </p:spPr>
        <p:txBody>
          <a:bodyPr wrap="square">
            <a:spAutoFit/>
          </a:bodyPr>
          <a:lstStyle/>
          <a:p>
            <a:endParaRPr lang="ja-JP" altLang="en-US" dirty="0"/>
          </a:p>
        </p:txBody>
      </p:sp>
      <p:grpSp>
        <p:nvGrpSpPr>
          <p:cNvPr id="2" name="グループ化 1">
            <a:extLst>
              <a:ext uri="{FF2B5EF4-FFF2-40B4-BE49-F238E27FC236}">
                <a16:creationId xmlns:a16="http://schemas.microsoft.com/office/drawing/2014/main" id="{94E2564C-2D93-C3F3-13A2-48EEBC7FBD76}"/>
              </a:ext>
            </a:extLst>
          </p:cNvPr>
          <p:cNvGrpSpPr/>
          <p:nvPr/>
        </p:nvGrpSpPr>
        <p:grpSpPr>
          <a:xfrm>
            <a:off x="-156089" y="-1"/>
            <a:ext cx="12348089" cy="634258"/>
            <a:chOff x="-156089" y="-1"/>
            <a:chExt cx="12348089" cy="634258"/>
          </a:xfrm>
        </p:grpSpPr>
        <p:sp>
          <p:nvSpPr>
            <p:cNvPr id="3" name="正方形/長方形 2">
              <a:extLst>
                <a:ext uri="{FF2B5EF4-FFF2-40B4-BE49-F238E27FC236}">
                  <a16:creationId xmlns:a16="http://schemas.microsoft.com/office/drawing/2014/main" id="{16B9288F-D803-DE24-92B7-132B1726286F}"/>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EBC140DE-636F-F83A-8BB9-3E2F14F1C55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25501788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69A673E3-6E25-E963-CFFE-70B2E880D52D}"/>
              </a:ext>
            </a:extLst>
          </p:cNvPr>
          <p:cNvPicPr>
            <a:picLocks noChangeAspect="1"/>
          </p:cNvPicPr>
          <p:nvPr/>
        </p:nvPicPr>
        <p:blipFill rotWithShape="1">
          <a:blip r:embed="rId2">
            <a:extLst>
              <a:ext uri="{28A0092B-C50C-407E-A947-70E740481C1C}">
                <a14:useLocalDpi xmlns:a14="http://schemas.microsoft.com/office/drawing/2010/main" val="0"/>
              </a:ext>
            </a:extLst>
          </a:blip>
          <a:srcRect l="30953" t="18396" r="32857"/>
          <a:stretch/>
        </p:blipFill>
        <p:spPr>
          <a:xfrm>
            <a:off x="638628" y="590843"/>
            <a:ext cx="5076658" cy="6136544"/>
          </a:xfrm>
          <a:prstGeom prst="rect">
            <a:avLst/>
          </a:prstGeom>
          <a:ln>
            <a:noFill/>
          </a:ln>
          <a:effectLst>
            <a:outerShdw blurRad="292100" dist="139700" dir="2700000" algn="tl" rotWithShape="0">
              <a:srgbClr val="333333">
                <a:alpha val="65000"/>
              </a:srgbClr>
            </a:outerShdw>
          </a:effectLst>
        </p:spPr>
      </p:pic>
      <p:sp>
        <p:nvSpPr>
          <p:cNvPr id="4" name="正方形/長方形 3">
            <a:extLst>
              <a:ext uri="{FF2B5EF4-FFF2-40B4-BE49-F238E27FC236}">
                <a16:creationId xmlns:a16="http://schemas.microsoft.com/office/drawing/2014/main" id="{B4D2044F-2503-0A15-1619-FD9F37943C1C}"/>
              </a:ext>
            </a:extLst>
          </p:cNvPr>
          <p:cNvSpPr/>
          <p:nvPr/>
        </p:nvSpPr>
        <p:spPr>
          <a:xfrm>
            <a:off x="1882361" y="2896288"/>
            <a:ext cx="1728316" cy="55884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a:extLst>
              <a:ext uri="{FF2B5EF4-FFF2-40B4-BE49-F238E27FC236}">
                <a16:creationId xmlns:a16="http://schemas.microsoft.com/office/drawing/2014/main" id="{8DD45417-6E5C-7CF1-5CFF-2CDE2C2D1032}"/>
              </a:ext>
            </a:extLst>
          </p:cNvPr>
          <p:cNvSpPr txBox="1">
            <a:spLocks/>
          </p:cNvSpPr>
          <p:nvPr/>
        </p:nvSpPr>
        <p:spPr>
          <a:xfrm>
            <a:off x="2013512" y="3628188"/>
            <a:ext cx="3194329" cy="518625"/>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
        <p:nvSpPr>
          <p:cNvPr id="5" name="テキスト ボックス 4">
            <a:extLst>
              <a:ext uri="{FF2B5EF4-FFF2-40B4-BE49-F238E27FC236}">
                <a16:creationId xmlns:a16="http://schemas.microsoft.com/office/drawing/2014/main" id="{14F6631D-EB96-9AA3-E04F-602F10ABB3A7}"/>
              </a:ext>
            </a:extLst>
          </p:cNvPr>
          <p:cNvSpPr txBox="1"/>
          <p:nvPr/>
        </p:nvSpPr>
        <p:spPr>
          <a:xfrm>
            <a:off x="3000353" y="3260163"/>
            <a:ext cx="5974835" cy="368025"/>
          </a:xfrm>
          <a:prstGeom prst="rect">
            <a:avLst/>
          </a:prstGeom>
          <a:noFill/>
        </p:spPr>
        <p:txBody>
          <a:bodyPr wrap="square">
            <a:spAutoFit/>
          </a:bodyPr>
          <a:lstStyle/>
          <a:p>
            <a:endParaRPr lang="ja-JP" altLang="en-US" dirty="0"/>
          </a:p>
        </p:txBody>
      </p:sp>
      <p:sp>
        <p:nvSpPr>
          <p:cNvPr id="8" name="テキスト ボックス 7">
            <a:extLst>
              <a:ext uri="{FF2B5EF4-FFF2-40B4-BE49-F238E27FC236}">
                <a16:creationId xmlns:a16="http://schemas.microsoft.com/office/drawing/2014/main" id="{ED5CC403-4BE0-FDBB-7DF7-6D90A07C7ADF}"/>
              </a:ext>
            </a:extLst>
          </p:cNvPr>
          <p:cNvSpPr txBox="1"/>
          <p:nvPr/>
        </p:nvSpPr>
        <p:spPr>
          <a:xfrm>
            <a:off x="5820227" y="569633"/>
            <a:ext cx="4021429" cy="400110"/>
          </a:xfrm>
          <a:prstGeom prst="rect">
            <a:avLst/>
          </a:prstGeom>
          <a:noFill/>
        </p:spPr>
        <p:txBody>
          <a:bodyPr wrap="square" rtlCol="0">
            <a:spAutoFit/>
          </a:bodyPr>
          <a:lstStyle/>
          <a:p>
            <a:r>
              <a:rPr kumimoji="1" lang="ja-JP" altLang="en-US" sz="2000" dirty="0"/>
              <a:t>・</a:t>
            </a:r>
            <a:r>
              <a:rPr kumimoji="1" lang="en-US" altLang="ja-JP" sz="2000" dirty="0"/>
              <a:t>[Accept invitation]</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9CA7B5F3-697B-5C67-73A4-24A39BEF6BE4}"/>
              </a:ext>
            </a:extLst>
          </p:cNvPr>
          <p:cNvSpPr txBox="1"/>
          <p:nvPr/>
        </p:nvSpPr>
        <p:spPr>
          <a:xfrm>
            <a:off x="5820227" y="1082475"/>
            <a:ext cx="5936344" cy="400110"/>
          </a:xfrm>
          <a:prstGeom prst="rect">
            <a:avLst/>
          </a:prstGeom>
          <a:noFill/>
        </p:spPr>
        <p:txBody>
          <a:bodyPr wrap="square" rtlCol="0">
            <a:spAutoFit/>
          </a:bodyPr>
          <a:lstStyle/>
          <a:p>
            <a:r>
              <a:rPr kumimoji="1" lang="ja-JP" altLang="en-US" sz="2000" dirty="0"/>
              <a:t>・これで共同作業ができるようになりました！</a:t>
            </a:r>
            <a:endParaRPr kumimoji="1" lang="en-US" altLang="ja-JP" sz="2000" dirty="0"/>
          </a:p>
        </p:txBody>
      </p:sp>
      <p:grpSp>
        <p:nvGrpSpPr>
          <p:cNvPr id="12" name="グループ化 11">
            <a:extLst>
              <a:ext uri="{FF2B5EF4-FFF2-40B4-BE49-F238E27FC236}">
                <a16:creationId xmlns:a16="http://schemas.microsoft.com/office/drawing/2014/main" id="{BF6E7548-77C4-3E18-F3A3-E9393CBE9D8C}"/>
              </a:ext>
            </a:extLst>
          </p:cNvPr>
          <p:cNvGrpSpPr/>
          <p:nvPr/>
        </p:nvGrpSpPr>
        <p:grpSpPr>
          <a:xfrm>
            <a:off x="-156089" y="-1"/>
            <a:ext cx="12348089" cy="634258"/>
            <a:chOff x="-156089" y="-1"/>
            <a:chExt cx="12348089" cy="634258"/>
          </a:xfrm>
        </p:grpSpPr>
        <p:sp>
          <p:nvSpPr>
            <p:cNvPr id="13" name="正方形/長方形 12">
              <a:extLst>
                <a:ext uri="{FF2B5EF4-FFF2-40B4-BE49-F238E27FC236}">
                  <a16:creationId xmlns:a16="http://schemas.microsoft.com/office/drawing/2014/main" id="{7FAE9E34-5CB7-E392-207E-8B67B6B03585}"/>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4" name="タイトル 1">
              <a:extLst>
                <a:ext uri="{FF2B5EF4-FFF2-40B4-BE49-F238E27FC236}">
                  <a16:creationId xmlns:a16="http://schemas.microsoft.com/office/drawing/2014/main" id="{144375FB-2D98-78A1-1833-6A3E34AF2451}"/>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・共同作業するには</a:t>
              </a:r>
              <a:endParaRPr lang="ja-JP" altLang="en-US" sz="2800" dirty="0">
                <a:solidFill>
                  <a:schemeClr val="bg1"/>
                </a:solidFill>
              </a:endParaRPr>
            </a:p>
          </p:txBody>
        </p:sp>
      </p:grpSp>
    </p:spTree>
    <p:extLst>
      <p:ext uri="{BB962C8B-B14F-4D97-AF65-F5344CB8AC3E}">
        <p14:creationId xmlns:p14="http://schemas.microsoft.com/office/powerpoint/2010/main" val="42392177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96940" y="2796282"/>
            <a:ext cx="11798118" cy="1265436"/>
          </a:xfrm>
        </p:spPr>
        <p:txBody>
          <a:bodyPr anchor="b">
            <a:normAutofit/>
          </a:bodyPr>
          <a:lstStyle/>
          <a:p>
            <a:r>
              <a:rPr lang="ja-JP" altLang="en-US" sz="8000" dirty="0"/>
              <a:t>クローンを作成しよう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9561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CFFCFE-3B67-4556-0E5B-FBE63C556BD2}"/>
              </a:ext>
            </a:extLst>
          </p:cNvPr>
          <p:cNvSpPr>
            <a:spLocks noGrp="1"/>
          </p:cNvSpPr>
          <p:nvPr>
            <p:ph type="title"/>
          </p:nvPr>
        </p:nvSpPr>
        <p:spPr/>
        <p:txBody>
          <a:bodyPr/>
          <a:lstStyle/>
          <a:p>
            <a:r>
              <a:rPr lang="en-US" altLang="ja-JP" sz="4800" cap="none" dirty="0"/>
              <a:t>Git</a:t>
            </a:r>
            <a:r>
              <a:rPr kumimoji="1" lang="ja-JP" altLang="en-US" sz="4800" cap="none" dirty="0"/>
              <a:t>について</a:t>
            </a:r>
            <a:endParaRPr kumimoji="1" lang="ja-JP" altLang="en-US" dirty="0"/>
          </a:p>
        </p:txBody>
      </p:sp>
      <p:sp>
        <p:nvSpPr>
          <p:cNvPr id="3" name="コンテンツ プレースホルダー 2">
            <a:extLst>
              <a:ext uri="{FF2B5EF4-FFF2-40B4-BE49-F238E27FC236}">
                <a16:creationId xmlns:a16="http://schemas.microsoft.com/office/drawing/2014/main" id="{6860F2CD-9E45-2BD2-9F36-4D9CE2D7990E}"/>
              </a:ext>
            </a:extLst>
          </p:cNvPr>
          <p:cNvSpPr>
            <a:spLocks noGrp="1"/>
          </p:cNvSpPr>
          <p:nvPr>
            <p:ph idx="1"/>
          </p:nvPr>
        </p:nvSpPr>
        <p:spPr/>
        <p:txBody>
          <a:bodyPr/>
          <a:lstStyle/>
          <a:p>
            <a:pPr marL="0" indent="0">
              <a:buNone/>
            </a:pPr>
            <a:r>
              <a:rPr kumimoji="1" lang="en-US" altLang="ja-JP" dirty="0"/>
              <a:t>Git</a:t>
            </a:r>
            <a:r>
              <a:rPr kumimoji="1" lang="ja-JP" altLang="en-US" dirty="0"/>
              <a:t>は、プログラムのソースコードなどのファイルを管理するときによく使われます。</a:t>
            </a:r>
          </a:p>
          <a:p>
            <a:pPr marL="0" indent="0">
              <a:buNone/>
            </a:pPr>
            <a:r>
              <a:rPr kumimoji="1" lang="ja-JP" altLang="en-US" dirty="0"/>
              <a:t>プログラムは、コンピューターに命令する言葉で書かれたものです。</a:t>
            </a:r>
          </a:p>
          <a:p>
            <a:pPr marL="0" indent="0">
              <a:buNone/>
            </a:pPr>
            <a:r>
              <a:rPr kumimoji="1" lang="ja-JP" altLang="en-US" dirty="0"/>
              <a:t>プログラムは一人で書くよりも、みんなで協力して書くほうが早くて楽しいですよね。</a:t>
            </a:r>
          </a:p>
          <a:p>
            <a:pPr marL="0" indent="0">
              <a:buNone/>
            </a:pPr>
            <a:r>
              <a:rPr kumimoji="1" lang="ja-JP" altLang="en-US" dirty="0"/>
              <a:t>でも、みんなで同じプログラムを書くときには、誰が何を書いたか、どこが変わったか、どうやって合わせるかなどの問題が出てきます。</a:t>
            </a:r>
          </a:p>
          <a:p>
            <a:pPr marL="0" indent="0">
              <a:buNone/>
            </a:pPr>
            <a:r>
              <a:rPr kumimoji="1" lang="ja-JP" altLang="en-US" dirty="0"/>
              <a:t>そこで、</a:t>
            </a:r>
            <a:r>
              <a:rPr kumimoji="1" lang="en-US" altLang="ja-JP" dirty="0"/>
              <a:t>Git</a:t>
            </a:r>
            <a:r>
              <a:rPr kumimoji="1" lang="ja-JP" altLang="en-US" dirty="0"/>
              <a:t>が役に立ちます。</a:t>
            </a:r>
            <a:r>
              <a:rPr kumimoji="1" lang="en-US" altLang="ja-JP" dirty="0"/>
              <a:t>Git</a:t>
            </a:r>
            <a:r>
              <a:rPr kumimoji="1" lang="ja-JP" altLang="en-US" dirty="0"/>
              <a:t>は、プログラムの変更履歴を記録したり、ほかの人と共有したりすることができるからです。</a:t>
            </a:r>
          </a:p>
        </p:txBody>
      </p:sp>
    </p:spTree>
    <p:extLst>
      <p:ext uri="{BB962C8B-B14F-4D97-AF65-F5344CB8AC3E}">
        <p14:creationId xmlns:p14="http://schemas.microsoft.com/office/powerpoint/2010/main" val="4763473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7956B1A3-F5EE-496D-CA73-A011D086A192}"/>
              </a:ext>
            </a:extLst>
          </p:cNvPr>
          <p:cNvPicPr>
            <a:picLocks noChangeAspect="1"/>
          </p:cNvPicPr>
          <p:nvPr/>
        </p:nvPicPr>
        <p:blipFill rotWithShape="1">
          <a:blip r:embed="rId2">
            <a:extLst>
              <a:ext uri="{28A0092B-C50C-407E-A947-70E740481C1C}">
                <a14:useLocalDpi xmlns:a14="http://schemas.microsoft.com/office/drawing/2010/main" val="0"/>
              </a:ext>
            </a:extLst>
          </a:blip>
          <a:srcRect l="3862" t="18960" r="18599" b="8338"/>
          <a:stretch/>
        </p:blipFill>
        <p:spPr>
          <a:xfrm>
            <a:off x="855371" y="1856935"/>
            <a:ext cx="9898002" cy="48915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正方形/長方形 3">
            <a:extLst>
              <a:ext uri="{FF2B5EF4-FFF2-40B4-BE49-F238E27FC236}">
                <a16:creationId xmlns:a16="http://schemas.microsoft.com/office/drawing/2014/main" id="{B4D2044F-2503-0A15-1619-FD9F37943C1C}"/>
              </a:ext>
            </a:extLst>
          </p:cNvPr>
          <p:cNvSpPr/>
          <p:nvPr/>
        </p:nvSpPr>
        <p:spPr>
          <a:xfrm>
            <a:off x="8336415" y="3782253"/>
            <a:ext cx="1115901" cy="52046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8BA48C05-A4CC-A54F-8605-8321C3B661A2}"/>
              </a:ext>
            </a:extLst>
          </p:cNvPr>
          <p:cNvSpPr/>
          <p:nvPr/>
        </p:nvSpPr>
        <p:spPr>
          <a:xfrm>
            <a:off x="8701003" y="5502917"/>
            <a:ext cx="555539" cy="520468"/>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正方形/長方形 9">
            <a:extLst>
              <a:ext uri="{FF2B5EF4-FFF2-40B4-BE49-F238E27FC236}">
                <a16:creationId xmlns:a16="http://schemas.microsoft.com/office/drawing/2014/main" id="{519B9D18-042A-115E-5D1A-AF2FDC286D8A}"/>
              </a:ext>
            </a:extLst>
          </p:cNvPr>
          <p:cNvSpPr/>
          <p:nvPr/>
        </p:nvSpPr>
        <p:spPr>
          <a:xfrm>
            <a:off x="5566707" y="5089725"/>
            <a:ext cx="932568" cy="520468"/>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0AFE21A8-EDDD-CD7F-E3CA-B3341378E1C9}"/>
              </a:ext>
            </a:extLst>
          </p:cNvPr>
          <p:cNvSpPr txBox="1"/>
          <p:nvPr/>
        </p:nvSpPr>
        <p:spPr>
          <a:xfrm>
            <a:off x="855371" y="666599"/>
            <a:ext cx="5936344" cy="400110"/>
          </a:xfrm>
          <a:prstGeom prst="rect">
            <a:avLst/>
          </a:prstGeom>
          <a:noFill/>
        </p:spPr>
        <p:txBody>
          <a:bodyPr wrap="square" rtlCol="0">
            <a:spAutoFit/>
          </a:bodyPr>
          <a:lstStyle/>
          <a:p>
            <a:r>
              <a:rPr kumimoji="1" lang="ja-JP" altLang="en-US" sz="2000" dirty="0"/>
              <a:t>・赤枠の</a:t>
            </a:r>
            <a:r>
              <a:rPr kumimoji="1" lang="en-US" altLang="ja-JP" sz="2000" dirty="0"/>
              <a:t>[Code]</a:t>
            </a:r>
            <a:r>
              <a:rPr kumimoji="1" lang="ja-JP" altLang="en-US" sz="2000" dirty="0"/>
              <a:t>をクリック</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55371" y="1033884"/>
            <a:ext cx="5936344" cy="400110"/>
          </a:xfrm>
          <a:prstGeom prst="rect">
            <a:avLst/>
          </a:prstGeom>
          <a:noFill/>
        </p:spPr>
        <p:txBody>
          <a:bodyPr wrap="square" rtlCol="0">
            <a:spAutoFit/>
          </a:bodyPr>
          <a:lstStyle/>
          <a:p>
            <a:r>
              <a:rPr kumimoji="1" lang="ja-JP" altLang="en-US" sz="2000" dirty="0"/>
              <a:t>・青枠の</a:t>
            </a:r>
            <a:r>
              <a:rPr kumimoji="1" lang="en-US" altLang="ja-JP" sz="2000" dirty="0"/>
              <a:t>[HTTPS]</a:t>
            </a:r>
            <a:r>
              <a:rPr kumimoji="1" lang="ja-JP" altLang="en-US" sz="2000" dirty="0"/>
              <a:t>をクリック</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55371" y="1401168"/>
            <a:ext cx="5936344" cy="400110"/>
          </a:xfrm>
          <a:prstGeom prst="rect">
            <a:avLst/>
          </a:prstGeom>
          <a:noFill/>
        </p:spPr>
        <p:txBody>
          <a:bodyPr wrap="square" rtlCol="0">
            <a:spAutoFit/>
          </a:bodyPr>
          <a:lstStyle/>
          <a:p>
            <a:r>
              <a:rPr kumimoji="1" lang="ja-JP" altLang="en-US" sz="2000" dirty="0"/>
              <a:t>・紫枠のコピーボタンをクリック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Tree>
    <p:extLst>
      <p:ext uri="{BB962C8B-B14F-4D97-AF65-F5344CB8AC3E}">
        <p14:creationId xmlns:p14="http://schemas.microsoft.com/office/powerpoint/2010/main" val="29417378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55371" y="562377"/>
            <a:ext cx="5936344" cy="400110"/>
          </a:xfrm>
          <a:prstGeom prst="rect">
            <a:avLst/>
          </a:prstGeom>
          <a:noFill/>
        </p:spPr>
        <p:txBody>
          <a:bodyPr wrap="square" rtlCol="0">
            <a:spAutoFit/>
          </a:bodyPr>
          <a:lstStyle/>
          <a:p>
            <a:r>
              <a:rPr kumimoji="1" lang="ja-JP" altLang="en-US" sz="2000" dirty="0"/>
              <a:t>・</a:t>
            </a:r>
            <a:r>
              <a:rPr kumimoji="1" lang="en-US" altLang="ja-JP" sz="2000" dirty="0"/>
              <a:t>Git Hub Desktop</a:t>
            </a:r>
            <a:r>
              <a:rPr kumimoji="1" lang="ja-JP" altLang="en-US" sz="2000" dirty="0"/>
              <a:t>を開く</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65370" y="911186"/>
            <a:ext cx="5936344" cy="400110"/>
          </a:xfrm>
          <a:prstGeom prst="rect">
            <a:avLst/>
          </a:prstGeom>
          <a:noFill/>
        </p:spPr>
        <p:txBody>
          <a:bodyPr wrap="square" rtlCol="0">
            <a:spAutoFit/>
          </a:bodyPr>
          <a:lstStyle/>
          <a:p>
            <a:r>
              <a:rPr kumimoji="1" lang="ja-JP" altLang="en-US" sz="2000" dirty="0"/>
              <a:t>・</a:t>
            </a:r>
            <a:r>
              <a:rPr kumimoji="1" lang="en-US" altLang="ja-JP" sz="2000" dirty="0"/>
              <a:t>[File]</a:t>
            </a:r>
            <a:r>
              <a:rPr kumimoji="1" lang="ja-JP" altLang="en-US" sz="2000" dirty="0"/>
              <a:t>をクリック</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55371" y="1274122"/>
            <a:ext cx="5936344" cy="400110"/>
          </a:xfrm>
          <a:prstGeom prst="rect">
            <a:avLst/>
          </a:prstGeom>
          <a:noFill/>
        </p:spPr>
        <p:txBody>
          <a:bodyPr wrap="square" rtlCol="0">
            <a:spAutoFit/>
          </a:bodyPr>
          <a:lstStyle/>
          <a:p>
            <a:r>
              <a:rPr kumimoji="1" lang="ja-JP" altLang="en-US" sz="2000" dirty="0"/>
              <a:t>・</a:t>
            </a:r>
            <a:r>
              <a:rPr kumimoji="1" lang="en-US" altLang="ja-JP" sz="2000" dirty="0"/>
              <a:t>[Clone repository]</a:t>
            </a:r>
            <a:r>
              <a:rPr kumimoji="1" lang="ja-JP" altLang="en-US" sz="2000" dirty="0"/>
              <a:t>をクリック</a:t>
            </a:r>
            <a:endParaRPr kumimoji="1" lang="en-US" altLang="ja-JP" sz="2000" dirty="0"/>
          </a:p>
        </p:txBody>
      </p:sp>
      <p:pic>
        <p:nvPicPr>
          <p:cNvPr id="6" name="図 5" descr="コンピューターのスクリーンショット&#10;&#10;自動的に生成された説明">
            <a:extLst>
              <a:ext uri="{FF2B5EF4-FFF2-40B4-BE49-F238E27FC236}">
                <a16:creationId xmlns:a16="http://schemas.microsoft.com/office/drawing/2014/main" id="{9D45175F-49B3-6CFB-C0DA-186A87BCDCDE}"/>
              </a:ext>
            </a:extLst>
          </p:cNvPr>
          <p:cNvPicPr>
            <a:picLocks noChangeAspect="1"/>
          </p:cNvPicPr>
          <p:nvPr/>
        </p:nvPicPr>
        <p:blipFill rotWithShape="1">
          <a:blip r:embed="rId2">
            <a:extLst>
              <a:ext uri="{28A0092B-C50C-407E-A947-70E740481C1C}">
                <a14:useLocalDpi xmlns:a14="http://schemas.microsoft.com/office/drawing/2010/main" val="0"/>
              </a:ext>
            </a:extLst>
          </a:blip>
          <a:srcRect r="28634" b="35461"/>
          <a:stretch/>
        </p:blipFill>
        <p:spPr>
          <a:xfrm>
            <a:off x="978569" y="1801278"/>
            <a:ext cx="10048700" cy="4796470"/>
          </a:xfrm>
          <a:prstGeom prst="rect">
            <a:avLst/>
          </a:prstGeom>
          <a:ln>
            <a:noFill/>
          </a:ln>
          <a:effectLst>
            <a:outerShdw blurRad="292100" dist="139700" dir="2700000" algn="tl" rotWithShape="0">
              <a:srgbClr val="333333">
                <a:alpha val="65000"/>
              </a:srgbClr>
            </a:outerShdw>
          </a:effectLst>
        </p:spPr>
      </p:pic>
      <p:sp>
        <p:nvSpPr>
          <p:cNvPr id="7" name="テキスト ボックス 6">
            <a:extLst>
              <a:ext uri="{FF2B5EF4-FFF2-40B4-BE49-F238E27FC236}">
                <a16:creationId xmlns:a16="http://schemas.microsoft.com/office/drawing/2014/main" id="{560F5EA8-D9B3-2E0D-0ABC-945700344090}"/>
              </a:ext>
            </a:extLst>
          </p:cNvPr>
          <p:cNvSpPr txBox="1"/>
          <p:nvPr/>
        </p:nvSpPr>
        <p:spPr>
          <a:xfrm>
            <a:off x="3833542" y="671239"/>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sp>
        <p:nvSpPr>
          <p:cNvPr id="9" name="正方形/長方形 8">
            <a:extLst>
              <a:ext uri="{FF2B5EF4-FFF2-40B4-BE49-F238E27FC236}">
                <a16:creationId xmlns:a16="http://schemas.microsoft.com/office/drawing/2014/main" id="{60B8EBAE-03C9-89CD-4ED0-6F093B62B9E5}"/>
              </a:ext>
            </a:extLst>
          </p:cNvPr>
          <p:cNvSpPr/>
          <p:nvPr/>
        </p:nvSpPr>
        <p:spPr>
          <a:xfrm>
            <a:off x="1164731" y="1723194"/>
            <a:ext cx="2380327" cy="246897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1" name="グループ化 10">
            <a:extLst>
              <a:ext uri="{FF2B5EF4-FFF2-40B4-BE49-F238E27FC236}">
                <a16:creationId xmlns:a16="http://schemas.microsoft.com/office/drawing/2014/main" id="{6BEF1A13-44C1-95AE-5E82-992EA6D348D5}"/>
              </a:ext>
            </a:extLst>
          </p:cNvPr>
          <p:cNvGrpSpPr/>
          <p:nvPr/>
        </p:nvGrpSpPr>
        <p:grpSpPr>
          <a:xfrm>
            <a:off x="-156089" y="-1"/>
            <a:ext cx="12348089" cy="634258"/>
            <a:chOff x="-156089" y="-1"/>
            <a:chExt cx="12348089" cy="634258"/>
          </a:xfrm>
        </p:grpSpPr>
        <p:sp>
          <p:nvSpPr>
            <p:cNvPr id="12" name="正方形/長方形 11">
              <a:extLst>
                <a:ext uri="{FF2B5EF4-FFF2-40B4-BE49-F238E27FC236}">
                  <a16:creationId xmlns:a16="http://schemas.microsoft.com/office/drawing/2014/main" id="{904D40FA-C4F4-66CD-D20D-3A56FD39DF10}"/>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タイトル 1">
              <a:extLst>
                <a:ext uri="{FF2B5EF4-FFF2-40B4-BE49-F238E27FC236}">
                  <a16:creationId xmlns:a16="http://schemas.microsoft.com/office/drawing/2014/main" id="{FD5828DD-EBC0-1663-7DA0-20689A510ACD}"/>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Tree>
    <p:extLst>
      <p:ext uri="{BB962C8B-B14F-4D97-AF65-F5344CB8AC3E}">
        <p14:creationId xmlns:p14="http://schemas.microsoft.com/office/powerpoint/2010/main" val="20777725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コンピューターのスクリーンショット&#10;&#10;自動的に生成された説明">
            <a:extLst>
              <a:ext uri="{FF2B5EF4-FFF2-40B4-BE49-F238E27FC236}">
                <a16:creationId xmlns:a16="http://schemas.microsoft.com/office/drawing/2014/main" id="{CC60F954-4D92-275F-0C80-55425A8B5E50}"/>
              </a:ext>
            </a:extLst>
          </p:cNvPr>
          <p:cNvPicPr>
            <a:picLocks noChangeAspect="1"/>
          </p:cNvPicPr>
          <p:nvPr/>
        </p:nvPicPr>
        <p:blipFill rotWithShape="1">
          <a:blip r:embed="rId2">
            <a:extLst>
              <a:ext uri="{28A0092B-C50C-407E-A947-70E740481C1C}">
                <a14:useLocalDpi xmlns:a14="http://schemas.microsoft.com/office/drawing/2010/main" val="0"/>
              </a:ext>
            </a:extLst>
          </a:blip>
          <a:srcRect l="31867" t="30191" r="31619" b="30849"/>
          <a:stretch/>
        </p:blipFill>
        <p:spPr>
          <a:xfrm>
            <a:off x="1181125" y="2348193"/>
            <a:ext cx="7943264" cy="4473527"/>
          </a:xfrm>
          <a:prstGeom prst="rect">
            <a:avLst/>
          </a:prstGeom>
        </p:spPr>
      </p:pic>
      <p:grpSp>
        <p:nvGrpSpPr>
          <p:cNvPr id="7" name="グループ化 6">
            <a:extLst>
              <a:ext uri="{FF2B5EF4-FFF2-40B4-BE49-F238E27FC236}">
                <a16:creationId xmlns:a16="http://schemas.microsoft.com/office/drawing/2014/main" id="{7C9A6048-CBE6-AB70-CF10-65410BE5555C}"/>
              </a:ext>
            </a:extLst>
          </p:cNvPr>
          <p:cNvGrpSpPr/>
          <p:nvPr/>
        </p:nvGrpSpPr>
        <p:grpSpPr>
          <a:xfrm>
            <a:off x="-156089" y="-1"/>
            <a:ext cx="12348089" cy="634258"/>
            <a:chOff x="-156089" y="-1"/>
            <a:chExt cx="12348089" cy="634258"/>
          </a:xfrm>
        </p:grpSpPr>
        <p:sp>
          <p:nvSpPr>
            <p:cNvPr id="9" name="正方形/長方形 8">
              <a:extLst>
                <a:ext uri="{FF2B5EF4-FFF2-40B4-BE49-F238E27FC236}">
                  <a16:creationId xmlns:a16="http://schemas.microsoft.com/office/drawing/2014/main" id="{C753FAB5-7722-6C9B-5501-04B9A0DF628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BD73EFFC-5F5F-C98C-BE40-B2A2D886E8C2}"/>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
        <p:nvSpPr>
          <p:cNvPr id="12" name="テキスト ボックス 11">
            <a:extLst>
              <a:ext uri="{FF2B5EF4-FFF2-40B4-BE49-F238E27FC236}">
                <a16:creationId xmlns:a16="http://schemas.microsoft.com/office/drawing/2014/main" id="{0285E181-698B-5024-1936-3FBCC12A76EA}"/>
              </a:ext>
            </a:extLst>
          </p:cNvPr>
          <p:cNvSpPr txBox="1"/>
          <p:nvPr/>
        </p:nvSpPr>
        <p:spPr>
          <a:xfrm>
            <a:off x="1181125" y="607066"/>
            <a:ext cx="5936344" cy="400110"/>
          </a:xfrm>
          <a:prstGeom prst="rect">
            <a:avLst/>
          </a:prstGeom>
          <a:noFill/>
        </p:spPr>
        <p:txBody>
          <a:bodyPr wrap="square" rtlCol="0">
            <a:spAutoFit/>
          </a:bodyPr>
          <a:lstStyle/>
          <a:p>
            <a:r>
              <a:rPr kumimoji="1" lang="ja-JP" altLang="en-US" sz="2000" dirty="0"/>
              <a:t>・赤枠の</a:t>
            </a:r>
            <a:r>
              <a:rPr kumimoji="1" lang="en-US" altLang="ja-JP" sz="2000" dirty="0"/>
              <a:t>[URL]</a:t>
            </a:r>
            <a:r>
              <a:rPr kumimoji="1" lang="ja-JP" altLang="en-US" sz="2000" dirty="0"/>
              <a:t>をクリック</a:t>
            </a:r>
            <a:endParaRPr kumimoji="1" lang="en-US" altLang="ja-JP" sz="2000" dirty="0"/>
          </a:p>
        </p:txBody>
      </p:sp>
      <p:sp>
        <p:nvSpPr>
          <p:cNvPr id="13" name="テキスト ボックス 12">
            <a:extLst>
              <a:ext uri="{FF2B5EF4-FFF2-40B4-BE49-F238E27FC236}">
                <a16:creationId xmlns:a16="http://schemas.microsoft.com/office/drawing/2014/main" id="{60EC6AA8-E577-19FF-27FC-EA43E80C872B}"/>
              </a:ext>
            </a:extLst>
          </p:cNvPr>
          <p:cNvSpPr txBox="1"/>
          <p:nvPr/>
        </p:nvSpPr>
        <p:spPr>
          <a:xfrm>
            <a:off x="1181125" y="908347"/>
            <a:ext cx="5936344" cy="400110"/>
          </a:xfrm>
          <a:prstGeom prst="rect">
            <a:avLst/>
          </a:prstGeom>
          <a:noFill/>
        </p:spPr>
        <p:txBody>
          <a:bodyPr wrap="square" rtlCol="0">
            <a:spAutoFit/>
          </a:bodyPr>
          <a:lstStyle/>
          <a:p>
            <a:r>
              <a:rPr kumimoji="1" lang="ja-JP" altLang="en-US" sz="2000" dirty="0"/>
              <a:t>・青枠に先ほどコピーした</a:t>
            </a:r>
            <a:r>
              <a:rPr kumimoji="1" lang="en-US" altLang="ja-JP" sz="2000" dirty="0"/>
              <a:t>[URL]</a:t>
            </a:r>
            <a:r>
              <a:rPr kumimoji="1" lang="ja-JP" altLang="en-US" sz="2000" dirty="0"/>
              <a:t>を張り付ける</a:t>
            </a:r>
            <a:endParaRPr kumimoji="1" lang="en-US" altLang="ja-JP" sz="2000" dirty="0"/>
          </a:p>
        </p:txBody>
      </p:sp>
      <p:sp>
        <p:nvSpPr>
          <p:cNvPr id="17" name="テキスト ボックス 16">
            <a:extLst>
              <a:ext uri="{FF2B5EF4-FFF2-40B4-BE49-F238E27FC236}">
                <a16:creationId xmlns:a16="http://schemas.microsoft.com/office/drawing/2014/main" id="{20FCE143-E6CA-1D60-E89D-78D22D7D1608}"/>
              </a:ext>
            </a:extLst>
          </p:cNvPr>
          <p:cNvSpPr txBox="1"/>
          <p:nvPr/>
        </p:nvSpPr>
        <p:spPr>
          <a:xfrm>
            <a:off x="1181125" y="1221287"/>
            <a:ext cx="5936344" cy="400110"/>
          </a:xfrm>
          <a:prstGeom prst="rect">
            <a:avLst/>
          </a:prstGeom>
          <a:noFill/>
        </p:spPr>
        <p:txBody>
          <a:bodyPr wrap="square" rtlCol="0">
            <a:spAutoFit/>
          </a:bodyPr>
          <a:lstStyle/>
          <a:p>
            <a:r>
              <a:rPr kumimoji="1" lang="ja-JP" altLang="en-US" sz="2000" dirty="0"/>
              <a:t>・紫枠にフォルダの保存場所を入力</a:t>
            </a:r>
            <a:endParaRPr kumimoji="1" lang="en-US" altLang="ja-JP" sz="2000" dirty="0"/>
          </a:p>
        </p:txBody>
      </p:sp>
      <p:sp>
        <p:nvSpPr>
          <p:cNvPr id="18" name="テキスト ボックス 17">
            <a:extLst>
              <a:ext uri="{FF2B5EF4-FFF2-40B4-BE49-F238E27FC236}">
                <a16:creationId xmlns:a16="http://schemas.microsoft.com/office/drawing/2014/main" id="{ADA38CF9-DF64-5C0D-88CA-E3F2E5215C4F}"/>
              </a:ext>
            </a:extLst>
          </p:cNvPr>
          <p:cNvSpPr txBox="1"/>
          <p:nvPr/>
        </p:nvSpPr>
        <p:spPr>
          <a:xfrm>
            <a:off x="1181125" y="1541288"/>
            <a:ext cx="5936344" cy="400110"/>
          </a:xfrm>
          <a:prstGeom prst="rect">
            <a:avLst/>
          </a:prstGeom>
          <a:noFill/>
        </p:spPr>
        <p:txBody>
          <a:bodyPr wrap="square" rtlCol="0">
            <a:spAutoFit/>
          </a:bodyPr>
          <a:lstStyle/>
          <a:p>
            <a:r>
              <a:rPr kumimoji="1" lang="ja-JP" altLang="en-US" sz="2000" dirty="0"/>
              <a:t>・緑枠の</a:t>
            </a:r>
            <a:r>
              <a:rPr kumimoji="1" lang="en-US" altLang="ja-JP" sz="2000" dirty="0"/>
              <a:t>[Clone]</a:t>
            </a:r>
            <a:r>
              <a:rPr kumimoji="1" lang="ja-JP" altLang="en-US" sz="2000" dirty="0"/>
              <a:t>をクリック</a:t>
            </a:r>
            <a:endParaRPr kumimoji="1" lang="en-US" altLang="ja-JP" sz="2000" dirty="0"/>
          </a:p>
        </p:txBody>
      </p:sp>
      <p:sp>
        <p:nvSpPr>
          <p:cNvPr id="19" name="テキスト ボックス 18">
            <a:extLst>
              <a:ext uri="{FF2B5EF4-FFF2-40B4-BE49-F238E27FC236}">
                <a16:creationId xmlns:a16="http://schemas.microsoft.com/office/drawing/2014/main" id="{688E3FA6-ABF9-59F1-323F-0DC37992454D}"/>
              </a:ext>
            </a:extLst>
          </p:cNvPr>
          <p:cNvSpPr txBox="1"/>
          <p:nvPr/>
        </p:nvSpPr>
        <p:spPr>
          <a:xfrm>
            <a:off x="1181125" y="1870073"/>
            <a:ext cx="5936344" cy="400110"/>
          </a:xfrm>
          <a:prstGeom prst="rect">
            <a:avLst/>
          </a:prstGeom>
          <a:noFill/>
        </p:spPr>
        <p:txBody>
          <a:bodyPr wrap="square" rtlCol="0">
            <a:spAutoFit/>
          </a:bodyPr>
          <a:lstStyle/>
          <a:p>
            <a:r>
              <a:rPr kumimoji="1" lang="ja-JP" altLang="en-US" sz="2000" dirty="0"/>
              <a:t>・これでクローンを作成できました</a:t>
            </a:r>
            <a:r>
              <a:rPr kumimoji="1" lang="en-US" altLang="ja-JP" sz="2000" dirty="0"/>
              <a:t>!!</a:t>
            </a:r>
          </a:p>
        </p:txBody>
      </p:sp>
      <p:sp>
        <p:nvSpPr>
          <p:cNvPr id="20" name="正方形/長方形 19">
            <a:extLst>
              <a:ext uri="{FF2B5EF4-FFF2-40B4-BE49-F238E27FC236}">
                <a16:creationId xmlns:a16="http://schemas.microsoft.com/office/drawing/2014/main" id="{7B89764B-8FCB-B20F-D1F9-F50D20FBC21D}"/>
              </a:ext>
            </a:extLst>
          </p:cNvPr>
          <p:cNvSpPr/>
          <p:nvPr/>
        </p:nvSpPr>
        <p:spPr>
          <a:xfrm>
            <a:off x="6299200" y="2849529"/>
            <a:ext cx="2931886" cy="6329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7952A926-855A-DBF5-FA2E-14F95B5F9506}"/>
              </a:ext>
            </a:extLst>
          </p:cNvPr>
          <p:cNvSpPr/>
          <p:nvPr/>
        </p:nvSpPr>
        <p:spPr>
          <a:xfrm>
            <a:off x="1253696" y="4285086"/>
            <a:ext cx="7730646" cy="632941"/>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55EE5720-9D3D-9D1A-7728-61192EC55F5D}"/>
              </a:ext>
            </a:extLst>
          </p:cNvPr>
          <p:cNvSpPr/>
          <p:nvPr/>
        </p:nvSpPr>
        <p:spPr>
          <a:xfrm>
            <a:off x="1253696" y="5196406"/>
            <a:ext cx="7730646" cy="557183"/>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7A09E6C5-9942-0F4C-EEA7-B61851B72DC8}"/>
              </a:ext>
            </a:extLst>
          </p:cNvPr>
          <p:cNvSpPr/>
          <p:nvPr/>
        </p:nvSpPr>
        <p:spPr>
          <a:xfrm>
            <a:off x="4760686" y="6225059"/>
            <a:ext cx="2061028" cy="632941"/>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691619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グラフィカル ユーザー インターフェイス, アプリケーション&#10;&#10;自動的に生成された説明">
            <a:extLst>
              <a:ext uri="{FF2B5EF4-FFF2-40B4-BE49-F238E27FC236}">
                <a16:creationId xmlns:a16="http://schemas.microsoft.com/office/drawing/2014/main" id="{1BE5790C-827C-2226-F8B8-548E98E429FF}"/>
              </a:ext>
            </a:extLst>
          </p:cNvPr>
          <p:cNvPicPr>
            <a:picLocks noChangeAspect="1"/>
          </p:cNvPicPr>
          <p:nvPr/>
        </p:nvPicPr>
        <p:blipFill rotWithShape="1">
          <a:blip r:embed="rId2">
            <a:extLst>
              <a:ext uri="{28A0092B-C50C-407E-A947-70E740481C1C}">
                <a14:useLocalDpi xmlns:a14="http://schemas.microsoft.com/office/drawing/2010/main" val="0"/>
              </a:ext>
            </a:extLst>
          </a:blip>
          <a:srcRect r="19723" b="62272"/>
          <a:stretch/>
        </p:blipFill>
        <p:spPr>
          <a:xfrm>
            <a:off x="919867" y="1247267"/>
            <a:ext cx="10678346" cy="2648851"/>
          </a:xfrm>
          <a:prstGeom prst="rect">
            <a:avLst/>
          </a:prstGeom>
          <a:ln>
            <a:noFill/>
          </a:ln>
          <a:effectLst>
            <a:outerShdw blurRad="292100" dist="139700" dir="2700000" algn="tl" rotWithShape="0">
              <a:srgbClr val="333333">
                <a:alpha val="65000"/>
              </a:srgbClr>
            </a:outerShdw>
          </a:effectLst>
        </p:spPr>
      </p:pic>
      <p:grpSp>
        <p:nvGrpSpPr>
          <p:cNvPr id="7" name="グループ化 6">
            <a:extLst>
              <a:ext uri="{FF2B5EF4-FFF2-40B4-BE49-F238E27FC236}">
                <a16:creationId xmlns:a16="http://schemas.microsoft.com/office/drawing/2014/main" id="{2899DCCB-EB39-2D44-49C1-0AD5BD4E88C2}"/>
              </a:ext>
            </a:extLst>
          </p:cNvPr>
          <p:cNvGrpSpPr/>
          <p:nvPr/>
        </p:nvGrpSpPr>
        <p:grpSpPr>
          <a:xfrm>
            <a:off x="-156089" y="-1"/>
            <a:ext cx="12348089" cy="634258"/>
            <a:chOff x="-156089" y="-1"/>
            <a:chExt cx="12348089" cy="634258"/>
          </a:xfrm>
        </p:grpSpPr>
        <p:sp>
          <p:nvSpPr>
            <p:cNvPr id="9" name="正方形/長方形 8">
              <a:extLst>
                <a:ext uri="{FF2B5EF4-FFF2-40B4-BE49-F238E27FC236}">
                  <a16:creationId xmlns:a16="http://schemas.microsoft.com/office/drawing/2014/main" id="{D7378294-71DE-FF0F-D774-CDFE11DA5BF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タイトル 1">
              <a:extLst>
                <a:ext uri="{FF2B5EF4-FFF2-40B4-BE49-F238E27FC236}">
                  <a16:creationId xmlns:a16="http://schemas.microsoft.com/office/drawing/2014/main" id="{07E6CED2-6CFA-B4E3-E3E1-9B300793A658}"/>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・クローンを作成しよう</a:t>
              </a:r>
              <a:endParaRPr lang="ja-JP" altLang="en-US" sz="2800" dirty="0">
                <a:solidFill>
                  <a:schemeClr val="bg1"/>
                </a:solidFill>
              </a:endParaRPr>
            </a:p>
          </p:txBody>
        </p:sp>
      </p:grpSp>
      <p:sp>
        <p:nvSpPr>
          <p:cNvPr id="12" name="テキスト ボックス 11">
            <a:extLst>
              <a:ext uri="{FF2B5EF4-FFF2-40B4-BE49-F238E27FC236}">
                <a16:creationId xmlns:a16="http://schemas.microsoft.com/office/drawing/2014/main" id="{0977BD62-7065-37D3-0BE6-C1D646A6D808}"/>
              </a:ext>
            </a:extLst>
          </p:cNvPr>
          <p:cNvSpPr txBox="1"/>
          <p:nvPr/>
        </p:nvSpPr>
        <p:spPr>
          <a:xfrm>
            <a:off x="890839" y="740707"/>
            <a:ext cx="8920818" cy="400110"/>
          </a:xfrm>
          <a:prstGeom prst="rect">
            <a:avLst/>
          </a:prstGeom>
          <a:noFill/>
        </p:spPr>
        <p:txBody>
          <a:bodyPr wrap="square" rtlCol="0">
            <a:spAutoFit/>
          </a:bodyPr>
          <a:lstStyle/>
          <a:p>
            <a:r>
              <a:rPr kumimoji="1" lang="ja-JP" altLang="en-US" sz="2000" dirty="0"/>
              <a:t>・赤枠のところがクローンしたいリポジトリの名前に代わっていれば</a:t>
            </a:r>
            <a:r>
              <a:rPr kumimoji="1" lang="en-US" altLang="ja-JP" sz="2000" dirty="0"/>
              <a:t>OK</a:t>
            </a:r>
          </a:p>
        </p:txBody>
      </p:sp>
      <p:sp>
        <p:nvSpPr>
          <p:cNvPr id="13" name="正方形/長方形 12">
            <a:extLst>
              <a:ext uri="{FF2B5EF4-FFF2-40B4-BE49-F238E27FC236}">
                <a16:creationId xmlns:a16="http://schemas.microsoft.com/office/drawing/2014/main" id="{E696E672-0A0D-ECBF-17D2-A1EAED971487}"/>
              </a:ext>
            </a:extLst>
          </p:cNvPr>
          <p:cNvSpPr/>
          <p:nvPr/>
        </p:nvSpPr>
        <p:spPr>
          <a:xfrm>
            <a:off x="783772" y="1433740"/>
            <a:ext cx="2670628" cy="6329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34289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4242" y="2815932"/>
            <a:ext cx="11903514" cy="1226136"/>
          </a:xfrm>
        </p:spPr>
        <p:txBody>
          <a:bodyPr anchor="b">
            <a:normAutofit/>
          </a:bodyPr>
          <a:lstStyle/>
          <a:p>
            <a:r>
              <a:rPr lang="ja-JP" altLang="en-US" sz="8000" dirty="0"/>
              <a:t>プッシュをしてみよう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3575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845272" y="1144693"/>
            <a:ext cx="9124013" cy="523220"/>
          </a:xfrm>
          <a:prstGeom prst="rect">
            <a:avLst/>
          </a:prstGeom>
          <a:noFill/>
        </p:spPr>
        <p:txBody>
          <a:bodyPr wrap="square" rtlCol="0">
            <a:spAutoFit/>
          </a:bodyPr>
          <a:lstStyle/>
          <a:p>
            <a:r>
              <a:rPr kumimoji="1" lang="ja-JP" altLang="en-US" sz="2800" dirty="0"/>
              <a:t>・先ほどクローンしたリモートリポジトリを開く</a:t>
            </a:r>
            <a:endParaRPr kumimoji="1" lang="en-US" altLang="ja-JP" sz="2800" dirty="0"/>
          </a:p>
        </p:txBody>
      </p:sp>
      <p:sp>
        <p:nvSpPr>
          <p:cNvPr id="5" name="テキスト ボックス 4">
            <a:extLst>
              <a:ext uri="{FF2B5EF4-FFF2-40B4-BE49-F238E27FC236}">
                <a16:creationId xmlns:a16="http://schemas.microsoft.com/office/drawing/2014/main" id="{B0813819-F709-E5BD-A062-8AF6955DE8DE}"/>
              </a:ext>
            </a:extLst>
          </p:cNvPr>
          <p:cNvSpPr txBox="1"/>
          <p:nvPr/>
        </p:nvSpPr>
        <p:spPr>
          <a:xfrm>
            <a:off x="845273" y="1706385"/>
            <a:ext cx="11822243" cy="954107"/>
          </a:xfrm>
          <a:prstGeom prst="rect">
            <a:avLst/>
          </a:prstGeom>
          <a:noFill/>
        </p:spPr>
        <p:txBody>
          <a:bodyPr wrap="square" rtlCol="0">
            <a:spAutoFit/>
          </a:bodyPr>
          <a:lstStyle/>
          <a:p>
            <a:r>
              <a:rPr kumimoji="1" lang="ja-JP" altLang="en-US" sz="2800" dirty="0"/>
              <a:t>・リモートリポジトリのファイル内にあるテキストドキュメントを</a:t>
            </a:r>
            <a:endParaRPr kumimoji="1" lang="en-US" altLang="ja-JP" sz="2800" dirty="0"/>
          </a:p>
          <a:p>
            <a:r>
              <a:rPr kumimoji="1" lang="ja-JP" altLang="en-US" sz="2800" dirty="0"/>
              <a:t>　開く</a:t>
            </a:r>
            <a:endParaRPr kumimoji="1" lang="ja-JP" altLang="en-US" sz="2400" dirty="0"/>
          </a:p>
        </p:txBody>
      </p:sp>
      <p:grpSp>
        <p:nvGrpSpPr>
          <p:cNvPr id="10" name="グループ化 9">
            <a:extLst>
              <a:ext uri="{FF2B5EF4-FFF2-40B4-BE49-F238E27FC236}">
                <a16:creationId xmlns:a16="http://schemas.microsoft.com/office/drawing/2014/main" id="{D0EFB5A2-23DE-5CE6-6E9C-E54C714EF488}"/>
              </a:ext>
            </a:extLst>
          </p:cNvPr>
          <p:cNvGrpSpPr/>
          <p:nvPr/>
        </p:nvGrpSpPr>
        <p:grpSpPr>
          <a:xfrm>
            <a:off x="845272" y="3732620"/>
            <a:ext cx="11822243" cy="563766"/>
            <a:chOff x="1069297" y="3766030"/>
            <a:chExt cx="11822243" cy="563766"/>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7" y="3766030"/>
              <a:ext cx="11822243" cy="523220"/>
            </a:xfrm>
            <a:prstGeom prst="rect">
              <a:avLst/>
            </a:prstGeom>
            <a:noFill/>
          </p:spPr>
          <p:txBody>
            <a:bodyPr wrap="square" rtlCol="0">
              <a:spAutoFit/>
            </a:bodyPr>
            <a:lstStyle/>
            <a:p>
              <a:r>
                <a:rPr kumimoji="1" lang="ja-JP" altLang="en-US" sz="2800" dirty="0"/>
                <a:t>・</a:t>
              </a:r>
              <a:r>
                <a:rPr kumimoji="1" lang="en-US" altLang="ja-JP" sz="2800" dirty="0"/>
                <a:t>Git Hub Desktop</a:t>
              </a:r>
              <a:r>
                <a:rPr kumimoji="1" lang="ja-JP" altLang="en-US" sz="2800" dirty="0"/>
                <a:t>を開く</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5075955" y="3960464"/>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3" name="グループ化 2">
            <a:extLst>
              <a:ext uri="{FF2B5EF4-FFF2-40B4-BE49-F238E27FC236}">
                <a16:creationId xmlns:a16="http://schemas.microsoft.com/office/drawing/2014/main" id="{D0248CBB-1723-7182-92D9-D78A3883A812}"/>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FBC5AD9C-116D-CABB-FB0B-C8CE9B508D9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05122B5C-012D-4846-735B-0DC07B09D8C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・プッシュをしてみよう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1675FBF1-D2BA-CD05-95D3-791508B6AABE}"/>
              </a:ext>
            </a:extLst>
          </p:cNvPr>
          <p:cNvSpPr txBox="1"/>
          <p:nvPr/>
        </p:nvSpPr>
        <p:spPr>
          <a:xfrm>
            <a:off x="845272" y="2660492"/>
            <a:ext cx="9242157" cy="954107"/>
          </a:xfrm>
          <a:prstGeom prst="rect">
            <a:avLst/>
          </a:prstGeom>
          <a:noFill/>
        </p:spPr>
        <p:txBody>
          <a:bodyPr wrap="square" rtlCol="0">
            <a:spAutoFit/>
          </a:bodyPr>
          <a:lstStyle/>
          <a:p>
            <a:r>
              <a:rPr kumimoji="1" lang="ja-JP" altLang="en-US" sz="2800" dirty="0"/>
              <a:t>・テキストドキュメントに書き込まれている内容を消し、</a:t>
            </a:r>
            <a:endParaRPr kumimoji="1" lang="en-US" altLang="ja-JP" sz="2800" dirty="0"/>
          </a:p>
          <a:p>
            <a:r>
              <a:rPr kumimoji="1" lang="ja-JP" altLang="en-US" sz="2800" dirty="0"/>
              <a:t>　嫌いな食べ物の名前を書いて保存</a:t>
            </a:r>
            <a:endParaRPr kumimoji="1" lang="en-US" altLang="ja-JP" sz="2800" dirty="0"/>
          </a:p>
        </p:txBody>
      </p:sp>
      <p:sp>
        <p:nvSpPr>
          <p:cNvPr id="11" name="テキスト ボックス 10">
            <a:extLst>
              <a:ext uri="{FF2B5EF4-FFF2-40B4-BE49-F238E27FC236}">
                <a16:creationId xmlns:a16="http://schemas.microsoft.com/office/drawing/2014/main" id="{F71EE6F4-5594-2D8C-690C-9097B7345E1E}"/>
              </a:ext>
            </a:extLst>
          </p:cNvPr>
          <p:cNvSpPr txBox="1"/>
          <p:nvPr/>
        </p:nvSpPr>
        <p:spPr>
          <a:xfrm>
            <a:off x="6756394" y="3157613"/>
            <a:ext cx="9242157" cy="369332"/>
          </a:xfrm>
          <a:prstGeom prst="rect">
            <a:avLst/>
          </a:prstGeom>
          <a:noFill/>
        </p:spPr>
        <p:txBody>
          <a:bodyPr wrap="square" rtlCol="0">
            <a:spAutoFit/>
          </a:bodyPr>
          <a:lstStyle/>
          <a:p>
            <a:r>
              <a:rPr kumimoji="1" lang="en-US" altLang="ja-JP" dirty="0">
                <a:solidFill>
                  <a:srgbClr val="FF0000"/>
                </a:solidFill>
              </a:rPr>
              <a:t>※</a:t>
            </a:r>
            <a:r>
              <a:rPr kumimoji="1" lang="ja-JP" altLang="en-US" dirty="0">
                <a:solidFill>
                  <a:srgbClr val="FF0000"/>
                </a:solidFill>
              </a:rPr>
              <a:t>ファイルがない場合は新しく作る</a:t>
            </a:r>
            <a:endParaRPr kumimoji="1" lang="en-US" altLang="ja-JP" dirty="0">
              <a:solidFill>
                <a:srgbClr val="FF0000"/>
              </a:solidFill>
            </a:endParaRPr>
          </a:p>
        </p:txBody>
      </p:sp>
      <p:sp>
        <p:nvSpPr>
          <p:cNvPr id="12" name="テキスト ボックス 11">
            <a:extLst>
              <a:ext uri="{FF2B5EF4-FFF2-40B4-BE49-F238E27FC236}">
                <a16:creationId xmlns:a16="http://schemas.microsoft.com/office/drawing/2014/main" id="{E95BEC0E-6AB1-CFCF-A3B7-CBEA07E2A86F}"/>
              </a:ext>
            </a:extLst>
          </p:cNvPr>
          <p:cNvSpPr txBox="1"/>
          <p:nvPr/>
        </p:nvSpPr>
        <p:spPr>
          <a:xfrm>
            <a:off x="3699354" y="6294882"/>
            <a:ext cx="9242157" cy="369332"/>
          </a:xfrm>
          <a:prstGeom prst="rect">
            <a:avLst/>
          </a:prstGeom>
          <a:noFill/>
        </p:spPr>
        <p:txBody>
          <a:bodyPr wrap="square" rtlCol="0">
            <a:spAutoFit/>
          </a:bodyPr>
          <a:lstStyle/>
          <a:p>
            <a:r>
              <a:rPr kumimoji="1" lang="en-US" altLang="ja-JP" dirty="0">
                <a:solidFill>
                  <a:srgbClr val="FF0000"/>
                </a:solidFill>
              </a:rPr>
              <a:t>※</a:t>
            </a:r>
            <a:r>
              <a:rPr kumimoji="1" lang="ja-JP" altLang="en-US" dirty="0">
                <a:solidFill>
                  <a:srgbClr val="FF0000"/>
                </a:solidFill>
              </a:rPr>
              <a:t>同じリポジトリの同じ場所に修正を加えるとコンフリクトが起きるので注意</a:t>
            </a:r>
            <a:endParaRPr kumimoji="1" lang="en-US" altLang="ja-JP" dirty="0">
              <a:solidFill>
                <a:srgbClr val="FF0000"/>
              </a:solidFill>
            </a:endParaRPr>
          </a:p>
        </p:txBody>
      </p:sp>
    </p:spTree>
    <p:extLst>
      <p:ext uri="{BB962C8B-B14F-4D97-AF65-F5344CB8AC3E}">
        <p14:creationId xmlns:p14="http://schemas.microsoft.com/office/powerpoint/2010/main" val="15163212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A32A7AEB-123E-6543-7491-FA1191CC8A6F}"/>
              </a:ext>
            </a:extLst>
          </p:cNvPr>
          <p:cNvPicPr>
            <a:picLocks noChangeAspect="1"/>
          </p:cNvPicPr>
          <p:nvPr/>
        </p:nvPicPr>
        <p:blipFill rotWithShape="1">
          <a:blip r:embed="rId2">
            <a:extLst>
              <a:ext uri="{28A0092B-C50C-407E-A947-70E740481C1C}">
                <a14:useLocalDpi xmlns:a14="http://schemas.microsoft.com/office/drawing/2010/main" val="0"/>
              </a:ext>
            </a:extLst>
          </a:blip>
          <a:srcRect b="22078"/>
          <a:stretch/>
        </p:blipFill>
        <p:spPr>
          <a:xfrm>
            <a:off x="428161" y="2690797"/>
            <a:ext cx="3810010" cy="4115883"/>
          </a:xfrm>
          <a:prstGeom prst="rect">
            <a:avLst/>
          </a:prstGeom>
          <a:ln>
            <a:noFill/>
          </a:ln>
          <a:effectLst>
            <a:outerShdw blurRad="292100" dist="139700" dir="2700000" algn="tl" rotWithShape="0">
              <a:srgbClr val="333333">
                <a:alpha val="65000"/>
              </a:srgbClr>
            </a:outerShdw>
          </a:effectLst>
        </p:spPr>
      </p:pic>
      <p:pic>
        <p:nvPicPr>
          <p:cNvPr id="13" name="図 12" descr="グラフィカル ユーザー インターフェイス, テキスト, アプリケーション&#10;&#10;自動的に生成された説明">
            <a:extLst>
              <a:ext uri="{FF2B5EF4-FFF2-40B4-BE49-F238E27FC236}">
                <a16:creationId xmlns:a16="http://schemas.microsoft.com/office/drawing/2014/main" id="{A978B19B-343B-3B85-0E60-0208B570FE11}"/>
              </a:ext>
            </a:extLst>
          </p:cNvPr>
          <p:cNvPicPr>
            <a:picLocks noChangeAspect="1"/>
          </p:cNvPicPr>
          <p:nvPr/>
        </p:nvPicPr>
        <p:blipFill rotWithShape="1">
          <a:blip r:embed="rId3">
            <a:extLst>
              <a:ext uri="{28A0092B-C50C-407E-A947-70E740481C1C}">
                <a14:useLocalDpi xmlns:a14="http://schemas.microsoft.com/office/drawing/2010/main" val="0"/>
              </a:ext>
            </a:extLst>
          </a:blip>
          <a:srcRect l="1" r="65681" b="66479"/>
          <a:stretch/>
        </p:blipFill>
        <p:spPr>
          <a:xfrm>
            <a:off x="428161" y="866654"/>
            <a:ext cx="5058239" cy="1742646"/>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5913610" y="917443"/>
            <a:ext cx="5936344" cy="400110"/>
          </a:xfrm>
          <a:prstGeom prst="rect">
            <a:avLst/>
          </a:prstGeom>
          <a:noFill/>
        </p:spPr>
        <p:txBody>
          <a:bodyPr wrap="square" rtlCol="0">
            <a:spAutoFit/>
          </a:bodyPr>
          <a:lstStyle/>
          <a:p>
            <a:r>
              <a:rPr kumimoji="1" lang="ja-JP" altLang="en-US" sz="2000" dirty="0"/>
              <a:t>・まず、前回やったようにコミットしましょう</a:t>
            </a:r>
            <a:r>
              <a:rPr kumimoji="1" lang="en-US" altLang="ja-JP" sz="2000" dirty="0"/>
              <a:t>!</a:t>
            </a:r>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5913610" y="1362221"/>
            <a:ext cx="6363554" cy="707886"/>
          </a:xfrm>
          <a:prstGeom prst="rect">
            <a:avLst/>
          </a:prstGeom>
          <a:noFill/>
        </p:spPr>
        <p:txBody>
          <a:bodyPr wrap="square" rtlCol="0">
            <a:spAutoFit/>
          </a:bodyPr>
          <a:lstStyle/>
          <a:p>
            <a:r>
              <a:rPr kumimoji="1" lang="ja-JP" altLang="en-US" sz="2000" dirty="0"/>
              <a:t>・左の赤枠にクローンしたリポジトリ名が表示され</a:t>
            </a:r>
            <a:endParaRPr kumimoji="1" lang="en-US" altLang="ja-JP" sz="2000" dirty="0"/>
          </a:p>
          <a:p>
            <a:r>
              <a:rPr kumimoji="1" lang="ja-JP" altLang="en-US" sz="2000" dirty="0"/>
              <a:t>　ていれば</a:t>
            </a:r>
            <a:r>
              <a:rPr kumimoji="1" lang="en-US" altLang="ja-JP" sz="2000" dirty="0"/>
              <a:t>OK</a:t>
            </a:r>
            <a:r>
              <a:rPr kumimoji="1" lang="ja-JP" altLang="en-US" sz="2000" dirty="0"/>
              <a:t>です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5913610" y="2070107"/>
            <a:ext cx="5936344" cy="707886"/>
          </a:xfrm>
          <a:prstGeom prst="rect">
            <a:avLst/>
          </a:prstGeom>
          <a:noFill/>
        </p:spPr>
        <p:txBody>
          <a:bodyPr wrap="square" rtlCol="0">
            <a:spAutoFit/>
          </a:bodyPr>
          <a:lstStyle/>
          <a:p>
            <a:r>
              <a:rPr kumimoji="1" lang="ja-JP" altLang="en-US" sz="2000" dirty="0"/>
              <a:t>・違うリポジトリ名が表示されている場合は</a:t>
            </a:r>
            <a:endParaRPr kumimoji="1" lang="en-US" altLang="ja-JP" sz="2000" dirty="0"/>
          </a:p>
          <a:p>
            <a:r>
              <a:rPr kumimoji="1" lang="ja-JP" altLang="en-US" sz="2000" dirty="0"/>
              <a:t>　赤枠をクリック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・プッシュをしてみよう</a:t>
              </a:r>
              <a:endParaRPr lang="ja-JP" altLang="en-US" sz="2800" dirty="0">
                <a:solidFill>
                  <a:schemeClr val="bg1"/>
                </a:solidFill>
              </a:endParaRPr>
            </a:p>
          </p:txBody>
        </p:sp>
      </p:grpSp>
      <p:sp>
        <p:nvSpPr>
          <p:cNvPr id="20" name="正方形/長方形 19">
            <a:extLst>
              <a:ext uri="{FF2B5EF4-FFF2-40B4-BE49-F238E27FC236}">
                <a16:creationId xmlns:a16="http://schemas.microsoft.com/office/drawing/2014/main" id="{234FD16A-89CB-BCF6-EC8E-92B74DA426ED}"/>
              </a:ext>
            </a:extLst>
          </p:cNvPr>
          <p:cNvSpPr/>
          <p:nvPr/>
        </p:nvSpPr>
        <p:spPr>
          <a:xfrm>
            <a:off x="428161" y="1373678"/>
            <a:ext cx="4564753" cy="105020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3FDC5330-B1F1-72B2-898D-3CE578BB79DC}"/>
              </a:ext>
            </a:extLst>
          </p:cNvPr>
          <p:cNvSpPr txBox="1"/>
          <p:nvPr/>
        </p:nvSpPr>
        <p:spPr>
          <a:xfrm>
            <a:off x="5913610" y="2777993"/>
            <a:ext cx="5936344" cy="707886"/>
          </a:xfrm>
          <a:prstGeom prst="rect">
            <a:avLst/>
          </a:prstGeom>
          <a:noFill/>
        </p:spPr>
        <p:txBody>
          <a:bodyPr wrap="square" rtlCol="0">
            <a:spAutoFit/>
          </a:bodyPr>
          <a:lstStyle/>
          <a:p>
            <a:r>
              <a:rPr kumimoji="1" lang="ja-JP" altLang="en-US" sz="2000" dirty="0"/>
              <a:t>・青枠の中のリポジトリの一覧からクローンした</a:t>
            </a:r>
            <a:endParaRPr kumimoji="1" lang="en-US" altLang="ja-JP" sz="2000" dirty="0"/>
          </a:p>
          <a:p>
            <a:r>
              <a:rPr kumimoji="1" lang="ja-JP" altLang="en-US" sz="2000" dirty="0"/>
              <a:t>　リポジトリを選択</a:t>
            </a:r>
            <a:endParaRPr kumimoji="1" lang="en-US" altLang="ja-JP" sz="2000" dirty="0"/>
          </a:p>
        </p:txBody>
      </p:sp>
      <p:sp>
        <p:nvSpPr>
          <p:cNvPr id="28" name="正方形/長方形 27">
            <a:extLst>
              <a:ext uri="{FF2B5EF4-FFF2-40B4-BE49-F238E27FC236}">
                <a16:creationId xmlns:a16="http://schemas.microsoft.com/office/drawing/2014/main" id="{A8C5DFA0-6B0A-F3F7-243C-7B10E47FECC5}"/>
              </a:ext>
            </a:extLst>
          </p:cNvPr>
          <p:cNvSpPr/>
          <p:nvPr/>
        </p:nvSpPr>
        <p:spPr>
          <a:xfrm>
            <a:off x="428161" y="5341258"/>
            <a:ext cx="3592296" cy="1248066"/>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ボックス 28">
            <a:extLst>
              <a:ext uri="{FF2B5EF4-FFF2-40B4-BE49-F238E27FC236}">
                <a16:creationId xmlns:a16="http://schemas.microsoft.com/office/drawing/2014/main" id="{F9AF1F98-B863-E038-FC2B-30A4E0B7A4D6}"/>
              </a:ext>
            </a:extLst>
          </p:cNvPr>
          <p:cNvSpPr txBox="1"/>
          <p:nvPr/>
        </p:nvSpPr>
        <p:spPr>
          <a:xfrm>
            <a:off x="5913610" y="3485879"/>
            <a:ext cx="5936344" cy="400110"/>
          </a:xfrm>
          <a:prstGeom prst="rect">
            <a:avLst/>
          </a:prstGeom>
          <a:noFill/>
        </p:spPr>
        <p:txBody>
          <a:bodyPr wrap="square" rtlCol="0">
            <a:spAutoFit/>
          </a:bodyPr>
          <a:lstStyle/>
          <a:p>
            <a:r>
              <a:rPr kumimoji="1" lang="ja-JP" altLang="en-US" sz="2000" dirty="0"/>
              <a:t>・その後コミットします</a:t>
            </a:r>
            <a:r>
              <a:rPr kumimoji="1" lang="en-US" altLang="ja-JP" sz="2000" dirty="0"/>
              <a:t>!</a:t>
            </a:r>
          </a:p>
        </p:txBody>
      </p:sp>
    </p:spTree>
    <p:extLst>
      <p:ext uri="{BB962C8B-B14F-4D97-AF65-F5344CB8AC3E}">
        <p14:creationId xmlns:p14="http://schemas.microsoft.com/office/powerpoint/2010/main" val="5516649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10;&#10;自動的に生成された説明">
            <a:extLst>
              <a:ext uri="{FF2B5EF4-FFF2-40B4-BE49-F238E27FC236}">
                <a16:creationId xmlns:a16="http://schemas.microsoft.com/office/drawing/2014/main" id="{3F9A0222-676F-F55C-E110-DA3DC6AD9371}"/>
              </a:ext>
            </a:extLst>
          </p:cNvPr>
          <p:cNvPicPr>
            <a:picLocks noChangeAspect="1"/>
          </p:cNvPicPr>
          <p:nvPr/>
        </p:nvPicPr>
        <p:blipFill rotWithShape="1">
          <a:blip r:embed="rId2">
            <a:extLst>
              <a:ext uri="{28A0092B-C50C-407E-A947-70E740481C1C}">
                <a14:useLocalDpi xmlns:a14="http://schemas.microsoft.com/office/drawing/2010/main" val="0"/>
              </a:ext>
            </a:extLst>
          </a:blip>
          <a:srcRect b="41882"/>
          <a:stretch/>
        </p:blipFill>
        <p:spPr>
          <a:xfrm>
            <a:off x="417485" y="3500299"/>
            <a:ext cx="11368237" cy="3539728"/>
          </a:xfrm>
          <a:prstGeom prst="rect">
            <a:avLst/>
          </a:prstGeom>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828036"/>
            <a:ext cx="5936344" cy="400110"/>
          </a:xfrm>
          <a:prstGeom prst="rect">
            <a:avLst/>
          </a:prstGeom>
          <a:noFill/>
        </p:spPr>
        <p:txBody>
          <a:bodyPr wrap="square" rtlCol="0">
            <a:spAutoFit/>
          </a:bodyPr>
          <a:lstStyle/>
          <a:p>
            <a:r>
              <a:rPr kumimoji="1" lang="ja-JP" altLang="en-US" sz="2000" dirty="0"/>
              <a:t>・コミットしたら、プッシュをしてみましょう</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362221"/>
            <a:ext cx="6363554" cy="400110"/>
          </a:xfrm>
          <a:prstGeom prst="rect">
            <a:avLst/>
          </a:prstGeom>
          <a:noFill/>
        </p:spPr>
        <p:txBody>
          <a:bodyPr wrap="square" rtlCol="0">
            <a:spAutoFit/>
          </a:bodyPr>
          <a:lstStyle/>
          <a:p>
            <a:r>
              <a:rPr kumimoji="1" lang="ja-JP" altLang="en-US" sz="2000" dirty="0"/>
              <a:t>・赤枠で囲まれた</a:t>
            </a:r>
            <a:r>
              <a:rPr kumimoji="1" lang="en-US" altLang="ja-JP" sz="2000" dirty="0"/>
              <a:t>[Push origin]</a:t>
            </a:r>
            <a:r>
              <a:rPr kumimoji="1" lang="ja-JP" altLang="en-US" sz="2000" dirty="0"/>
              <a:t>をクリック</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914564"/>
            <a:ext cx="5936344" cy="400110"/>
          </a:xfrm>
          <a:prstGeom prst="rect">
            <a:avLst/>
          </a:prstGeom>
          <a:noFill/>
        </p:spPr>
        <p:txBody>
          <a:bodyPr wrap="square" rtlCol="0">
            <a:spAutoFit/>
          </a:bodyPr>
          <a:lstStyle/>
          <a:p>
            <a:r>
              <a:rPr kumimoji="1" lang="ja-JP" altLang="en-US" sz="2000" dirty="0"/>
              <a:t>・これでプッシュ完了です</a:t>
            </a:r>
            <a:r>
              <a:rPr kumimoji="1" lang="en-US" altLang="ja-JP" sz="2000" dirty="0"/>
              <a:t>!</a:t>
            </a:r>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・プッシュをしてみよう</a:t>
              </a:r>
              <a:endParaRPr lang="ja-JP" altLang="en-US" sz="2800" dirty="0">
                <a:solidFill>
                  <a:schemeClr val="bg1"/>
                </a:solidFill>
              </a:endParaRPr>
            </a:p>
          </p:txBody>
        </p:sp>
      </p:grpSp>
      <p:sp>
        <p:nvSpPr>
          <p:cNvPr id="20" name="正方形/長方形 19">
            <a:extLst>
              <a:ext uri="{FF2B5EF4-FFF2-40B4-BE49-F238E27FC236}">
                <a16:creationId xmlns:a16="http://schemas.microsoft.com/office/drawing/2014/main" id="{234FD16A-89CB-BCF6-EC8E-92B74DA426ED}"/>
              </a:ext>
            </a:extLst>
          </p:cNvPr>
          <p:cNvSpPr/>
          <p:nvPr/>
        </p:nvSpPr>
        <p:spPr>
          <a:xfrm>
            <a:off x="7211679" y="3875314"/>
            <a:ext cx="3398264" cy="75474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22230C9C-FC72-BFEC-0971-DBF1BA9E0C86}"/>
              </a:ext>
            </a:extLst>
          </p:cNvPr>
          <p:cNvSpPr txBox="1">
            <a:spLocks/>
          </p:cNvSpPr>
          <p:nvPr/>
        </p:nvSpPr>
        <p:spPr>
          <a:xfrm>
            <a:off x="8454683" y="3371882"/>
            <a:ext cx="3194329" cy="518625"/>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spTree>
    <p:extLst>
      <p:ext uri="{BB962C8B-B14F-4D97-AF65-F5344CB8AC3E}">
        <p14:creationId xmlns:p14="http://schemas.microsoft.com/office/powerpoint/2010/main" val="11015786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015099" y="2757875"/>
            <a:ext cx="10161800" cy="1342250"/>
          </a:xfrm>
        </p:spPr>
        <p:txBody>
          <a:bodyPr anchor="b">
            <a:normAutofit/>
          </a:bodyPr>
          <a:lstStyle/>
          <a:p>
            <a:r>
              <a:rPr lang="ja-JP" altLang="en-US" sz="8000" dirty="0"/>
              <a:t>プルをしてみよう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4745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845272" y="1098932"/>
            <a:ext cx="9124013" cy="523220"/>
          </a:xfrm>
          <a:prstGeom prst="rect">
            <a:avLst/>
          </a:prstGeom>
          <a:noFill/>
        </p:spPr>
        <p:txBody>
          <a:bodyPr wrap="square" rtlCol="0">
            <a:spAutoFit/>
          </a:bodyPr>
          <a:lstStyle/>
          <a:p>
            <a:r>
              <a:rPr kumimoji="1" lang="ja-JP" altLang="en-US" sz="2800" dirty="0"/>
              <a:t>・一番最初に作ったリポジトリを開く</a:t>
            </a:r>
            <a:endParaRPr kumimoji="1" lang="en-US" altLang="ja-JP" sz="2800" dirty="0"/>
          </a:p>
        </p:txBody>
      </p:sp>
      <p:grpSp>
        <p:nvGrpSpPr>
          <p:cNvPr id="10" name="グループ化 9">
            <a:extLst>
              <a:ext uri="{FF2B5EF4-FFF2-40B4-BE49-F238E27FC236}">
                <a16:creationId xmlns:a16="http://schemas.microsoft.com/office/drawing/2014/main" id="{D0EFB5A2-23DE-5CE6-6E9C-E54C714EF488}"/>
              </a:ext>
            </a:extLst>
          </p:cNvPr>
          <p:cNvGrpSpPr/>
          <p:nvPr/>
        </p:nvGrpSpPr>
        <p:grpSpPr>
          <a:xfrm>
            <a:off x="845272" y="646007"/>
            <a:ext cx="11822243" cy="523220"/>
            <a:chOff x="1069297" y="3766030"/>
            <a:chExt cx="11822243" cy="523220"/>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7" y="3766030"/>
              <a:ext cx="11822243" cy="523220"/>
            </a:xfrm>
            <a:prstGeom prst="rect">
              <a:avLst/>
            </a:prstGeom>
            <a:noFill/>
          </p:spPr>
          <p:txBody>
            <a:bodyPr wrap="square" rtlCol="0">
              <a:spAutoFit/>
            </a:bodyPr>
            <a:lstStyle/>
            <a:p>
              <a:r>
                <a:rPr kumimoji="1" lang="ja-JP" altLang="en-US" sz="2800" dirty="0"/>
                <a:t>・</a:t>
              </a:r>
              <a:r>
                <a:rPr kumimoji="1" lang="en-US" altLang="ja-JP" sz="2800" dirty="0"/>
                <a:t>Git Hub Desktop</a:t>
              </a:r>
              <a:r>
                <a:rPr kumimoji="1" lang="ja-JP" altLang="en-US" sz="2800" dirty="0"/>
                <a:t>を開く</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5061442" y="3872070"/>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4" name="グループ化 3">
            <a:extLst>
              <a:ext uri="{FF2B5EF4-FFF2-40B4-BE49-F238E27FC236}">
                <a16:creationId xmlns:a16="http://schemas.microsoft.com/office/drawing/2014/main" id="{DADCB020-092F-15A8-F871-3A4901DB74A0}"/>
              </a:ext>
            </a:extLst>
          </p:cNvPr>
          <p:cNvGrpSpPr/>
          <p:nvPr/>
        </p:nvGrpSpPr>
        <p:grpSpPr>
          <a:xfrm>
            <a:off x="-156089" y="-1"/>
            <a:ext cx="12348089" cy="634258"/>
            <a:chOff x="-156089" y="-1"/>
            <a:chExt cx="12348089" cy="634258"/>
          </a:xfrm>
        </p:grpSpPr>
        <p:sp>
          <p:nvSpPr>
            <p:cNvPr id="14" name="正方形/長方形 13">
              <a:extLst>
                <a:ext uri="{FF2B5EF4-FFF2-40B4-BE49-F238E27FC236}">
                  <a16:creationId xmlns:a16="http://schemas.microsoft.com/office/drawing/2014/main" id="{D1578DD6-F291-B4C3-B1F6-15881BAF1232}"/>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5" name="タイトル 1">
              <a:extLst>
                <a:ext uri="{FF2B5EF4-FFF2-40B4-BE49-F238E27FC236}">
                  <a16:creationId xmlns:a16="http://schemas.microsoft.com/office/drawing/2014/main" id="{1FF46115-AEDE-EAB1-6072-D5341E309A8F}"/>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・プルをしてみよう</a:t>
              </a:r>
              <a:endParaRPr lang="ja-JP" altLang="en-US" sz="2800" dirty="0">
                <a:solidFill>
                  <a:schemeClr val="bg1"/>
                </a:solidFill>
              </a:endParaRPr>
            </a:p>
          </p:txBody>
        </p:sp>
      </p:grpSp>
      <p:pic>
        <p:nvPicPr>
          <p:cNvPr id="17" name="図 16" descr="グラフィカル ユーザー インターフェイス, アプリケーション&#10;&#10;自動的に生成された説明">
            <a:extLst>
              <a:ext uri="{FF2B5EF4-FFF2-40B4-BE49-F238E27FC236}">
                <a16:creationId xmlns:a16="http://schemas.microsoft.com/office/drawing/2014/main" id="{33629882-68EE-773F-2A03-1ADB7E217D4D}"/>
              </a:ext>
            </a:extLst>
          </p:cNvPr>
          <p:cNvPicPr>
            <a:picLocks noChangeAspect="1"/>
          </p:cNvPicPr>
          <p:nvPr/>
        </p:nvPicPr>
        <p:blipFill rotWithShape="1">
          <a:blip r:embed="rId2">
            <a:extLst>
              <a:ext uri="{28A0092B-C50C-407E-A947-70E740481C1C}">
                <a14:useLocalDpi xmlns:a14="http://schemas.microsoft.com/office/drawing/2010/main" val="0"/>
              </a:ext>
            </a:extLst>
          </a:blip>
          <a:srcRect b="27443"/>
          <a:stretch/>
        </p:blipFill>
        <p:spPr>
          <a:xfrm>
            <a:off x="962883" y="2006468"/>
            <a:ext cx="10776358" cy="1032156"/>
          </a:xfrm>
          <a:prstGeom prst="rect">
            <a:avLst/>
          </a:prstGeom>
        </p:spPr>
      </p:pic>
      <p:sp>
        <p:nvSpPr>
          <p:cNvPr id="18" name="テキスト ボックス 17">
            <a:extLst>
              <a:ext uri="{FF2B5EF4-FFF2-40B4-BE49-F238E27FC236}">
                <a16:creationId xmlns:a16="http://schemas.microsoft.com/office/drawing/2014/main" id="{78634B25-9E0A-B23C-9416-7A27B97AE1AC}"/>
              </a:ext>
            </a:extLst>
          </p:cNvPr>
          <p:cNvSpPr txBox="1"/>
          <p:nvPr/>
        </p:nvSpPr>
        <p:spPr>
          <a:xfrm>
            <a:off x="845272" y="1545208"/>
            <a:ext cx="9124013" cy="523220"/>
          </a:xfrm>
          <a:prstGeom prst="rect">
            <a:avLst/>
          </a:prstGeom>
          <a:noFill/>
        </p:spPr>
        <p:txBody>
          <a:bodyPr wrap="square" rtlCol="0">
            <a:spAutoFit/>
          </a:bodyPr>
          <a:lstStyle/>
          <a:p>
            <a:r>
              <a:rPr kumimoji="1" lang="ja-JP" altLang="en-US" sz="2800" dirty="0"/>
              <a:t>・赤枠の</a:t>
            </a:r>
            <a:r>
              <a:rPr kumimoji="1" lang="en-US" altLang="ja-JP" sz="2800" dirty="0"/>
              <a:t>[Pull origin]</a:t>
            </a:r>
            <a:r>
              <a:rPr kumimoji="1" lang="ja-JP" altLang="en-US" sz="2800" dirty="0"/>
              <a:t>をクリック</a:t>
            </a:r>
            <a:endParaRPr kumimoji="1" lang="en-US" altLang="ja-JP" sz="2800" dirty="0"/>
          </a:p>
        </p:txBody>
      </p:sp>
      <p:sp>
        <p:nvSpPr>
          <p:cNvPr id="19" name="正方形/長方形 18">
            <a:extLst>
              <a:ext uri="{FF2B5EF4-FFF2-40B4-BE49-F238E27FC236}">
                <a16:creationId xmlns:a16="http://schemas.microsoft.com/office/drawing/2014/main" id="{D19A5349-7668-D872-0B6A-E80B7520B5FB}"/>
              </a:ext>
            </a:extLst>
          </p:cNvPr>
          <p:cNvSpPr/>
          <p:nvPr/>
        </p:nvSpPr>
        <p:spPr>
          <a:xfrm>
            <a:off x="7413674" y="2264898"/>
            <a:ext cx="3094892" cy="77372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タイトル 1">
            <a:extLst>
              <a:ext uri="{FF2B5EF4-FFF2-40B4-BE49-F238E27FC236}">
                <a16:creationId xmlns:a16="http://schemas.microsoft.com/office/drawing/2014/main" id="{CB1CFEE7-0788-BABB-771F-D323C3AF9D4F}"/>
              </a:ext>
            </a:extLst>
          </p:cNvPr>
          <p:cNvSpPr txBox="1">
            <a:spLocks/>
          </p:cNvSpPr>
          <p:nvPr/>
        </p:nvSpPr>
        <p:spPr>
          <a:xfrm>
            <a:off x="8776442" y="1874521"/>
            <a:ext cx="3194329" cy="518625"/>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3600" b="1" dirty="0">
                <a:solidFill>
                  <a:srgbClr val="FF0000"/>
                </a:solidFill>
              </a:rPr>
              <a:t>ここをクリック</a:t>
            </a:r>
          </a:p>
        </p:txBody>
      </p:sp>
      <p:pic>
        <p:nvPicPr>
          <p:cNvPr id="22" name="図 21" descr="グラフィカル ユーザー インターフェイス, アプリケーション&#10;&#10;自動的に生成された説明">
            <a:extLst>
              <a:ext uri="{FF2B5EF4-FFF2-40B4-BE49-F238E27FC236}">
                <a16:creationId xmlns:a16="http://schemas.microsoft.com/office/drawing/2014/main" id="{33539162-97AD-29C2-F4B9-DDC45A848044}"/>
              </a:ext>
            </a:extLst>
          </p:cNvPr>
          <p:cNvPicPr>
            <a:picLocks noChangeAspect="1"/>
          </p:cNvPicPr>
          <p:nvPr/>
        </p:nvPicPr>
        <p:blipFill rotWithShape="1">
          <a:blip r:embed="rId3">
            <a:extLst>
              <a:ext uri="{28A0092B-C50C-407E-A947-70E740481C1C}">
                <a14:useLocalDpi xmlns:a14="http://schemas.microsoft.com/office/drawing/2010/main" val="0"/>
              </a:ext>
            </a:extLst>
          </a:blip>
          <a:srcRect t="22550" r="27195"/>
          <a:stretch/>
        </p:blipFill>
        <p:spPr>
          <a:xfrm>
            <a:off x="962883" y="4279110"/>
            <a:ext cx="10524012" cy="2554520"/>
          </a:xfrm>
          <a:prstGeom prst="rect">
            <a:avLst/>
          </a:prstGeom>
        </p:spPr>
      </p:pic>
      <p:sp>
        <p:nvSpPr>
          <p:cNvPr id="23" name="テキスト ボックス 22">
            <a:extLst>
              <a:ext uri="{FF2B5EF4-FFF2-40B4-BE49-F238E27FC236}">
                <a16:creationId xmlns:a16="http://schemas.microsoft.com/office/drawing/2014/main" id="{4F87B6E0-28F0-57BA-A358-ED4077399FD2}"/>
              </a:ext>
            </a:extLst>
          </p:cNvPr>
          <p:cNvSpPr txBox="1"/>
          <p:nvPr/>
        </p:nvSpPr>
        <p:spPr>
          <a:xfrm>
            <a:off x="845271" y="3128444"/>
            <a:ext cx="11632771" cy="523220"/>
          </a:xfrm>
          <a:prstGeom prst="rect">
            <a:avLst/>
          </a:prstGeom>
          <a:noFill/>
        </p:spPr>
        <p:txBody>
          <a:bodyPr wrap="square" rtlCol="0">
            <a:spAutoFit/>
          </a:bodyPr>
          <a:lstStyle/>
          <a:p>
            <a:r>
              <a:rPr kumimoji="1" lang="ja-JP" altLang="en-US" sz="2800" dirty="0"/>
              <a:t>・青枠のようにプッシュした内容が履歴に表示されていれば</a:t>
            </a:r>
            <a:r>
              <a:rPr kumimoji="1" lang="en-US" altLang="ja-JP" sz="2800" dirty="0"/>
              <a:t>OK</a:t>
            </a:r>
          </a:p>
        </p:txBody>
      </p:sp>
      <p:sp>
        <p:nvSpPr>
          <p:cNvPr id="24" name="正方形/長方形 23">
            <a:extLst>
              <a:ext uri="{FF2B5EF4-FFF2-40B4-BE49-F238E27FC236}">
                <a16:creationId xmlns:a16="http://schemas.microsoft.com/office/drawing/2014/main" id="{4177D8B2-6F4D-7B58-B719-069E1CDAF913}"/>
              </a:ext>
            </a:extLst>
          </p:cNvPr>
          <p:cNvSpPr/>
          <p:nvPr/>
        </p:nvSpPr>
        <p:spPr>
          <a:xfrm>
            <a:off x="845272" y="4711680"/>
            <a:ext cx="10893969" cy="1970474"/>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ボックス 24">
            <a:extLst>
              <a:ext uri="{FF2B5EF4-FFF2-40B4-BE49-F238E27FC236}">
                <a16:creationId xmlns:a16="http://schemas.microsoft.com/office/drawing/2014/main" id="{98179213-5AA4-91F0-A4F0-BFAB6621379F}"/>
              </a:ext>
            </a:extLst>
          </p:cNvPr>
          <p:cNvSpPr txBox="1"/>
          <p:nvPr/>
        </p:nvSpPr>
        <p:spPr>
          <a:xfrm>
            <a:off x="845270" y="3629316"/>
            <a:ext cx="11632771" cy="523220"/>
          </a:xfrm>
          <a:prstGeom prst="rect">
            <a:avLst/>
          </a:prstGeom>
          <a:noFill/>
        </p:spPr>
        <p:txBody>
          <a:bodyPr wrap="square" rtlCol="0">
            <a:spAutoFit/>
          </a:bodyPr>
          <a:lstStyle/>
          <a:p>
            <a:r>
              <a:rPr kumimoji="1" lang="ja-JP" altLang="en-US" sz="2800" dirty="0"/>
              <a:t>・これでプル完了！！</a:t>
            </a:r>
            <a:endParaRPr kumimoji="1" lang="en-US" altLang="ja-JP" sz="2800" dirty="0"/>
          </a:p>
        </p:txBody>
      </p:sp>
    </p:spTree>
    <p:extLst>
      <p:ext uri="{BB962C8B-B14F-4D97-AF65-F5344CB8AC3E}">
        <p14:creationId xmlns:p14="http://schemas.microsoft.com/office/powerpoint/2010/main" val="1682250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303B73-D882-64F7-87E2-3AA2BD3A3938}"/>
              </a:ext>
            </a:extLst>
          </p:cNvPr>
          <p:cNvSpPr>
            <a:spLocks noGrp="1"/>
          </p:cNvSpPr>
          <p:nvPr>
            <p:ph type="title"/>
          </p:nvPr>
        </p:nvSpPr>
        <p:spPr/>
        <p:txBody>
          <a:bodyPr/>
          <a:lstStyle/>
          <a:p>
            <a:r>
              <a:rPr lang="en-US" altLang="ja-JP" sz="5400" cap="none" dirty="0"/>
              <a:t>Git</a:t>
            </a:r>
            <a:r>
              <a:rPr lang="ja-JP" altLang="en-US" sz="5400" cap="none" dirty="0"/>
              <a:t>の使い方</a:t>
            </a:r>
            <a:r>
              <a:rPr kumimoji="1" lang="ja-JP" altLang="en-US" sz="5400" cap="none" dirty="0"/>
              <a:t>について</a:t>
            </a:r>
            <a:endParaRPr kumimoji="1" lang="ja-JP" altLang="en-US" dirty="0"/>
          </a:p>
        </p:txBody>
      </p:sp>
      <p:sp>
        <p:nvSpPr>
          <p:cNvPr id="3" name="コンテンツ プレースホルダー 2">
            <a:extLst>
              <a:ext uri="{FF2B5EF4-FFF2-40B4-BE49-F238E27FC236}">
                <a16:creationId xmlns:a16="http://schemas.microsoft.com/office/drawing/2014/main" id="{D615B54B-5D65-9A6D-ABB0-D139ADD785BC}"/>
              </a:ext>
            </a:extLst>
          </p:cNvPr>
          <p:cNvSpPr>
            <a:spLocks noGrp="1"/>
          </p:cNvSpPr>
          <p:nvPr>
            <p:ph idx="1"/>
          </p:nvPr>
        </p:nvSpPr>
        <p:spPr/>
        <p:txBody>
          <a:bodyPr>
            <a:normAutofit/>
          </a:bodyPr>
          <a:lstStyle/>
          <a:p>
            <a:pPr marL="0" indent="0">
              <a:buNone/>
            </a:pPr>
            <a:r>
              <a:rPr lang="ja-JP" altLang="en-US" dirty="0"/>
              <a:t>１．</a:t>
            </a:r>
            <a:r>
              <a:rPr kumimoji="1" lang="ja-JP" altLang="en-US" dirty="0"/>
              <a:t>リポジトリというファイルの保存場所を作る</a:t>
            </a:r>
          </a:p>
          <a:p>
            <a:pPr marL="0" indent="0">
              <a:buNone/>
            </a:pPr>
            <a:r>
              <a:rPr lang="ja-JP" altLang="en-US" dirty="0"/>
              <a:t>２</a:t>
            </a:r>
            <a:r>
              <a:rPr kumimoji="1" lang="ja-JP" altLang="en-US" dirty="0"/>
              <a:t>．ファイルの変更を記録する</a:t>
            </a:r>
          </a:p>
          <a:p>
            <a:pPr marL="0" indent="0">
              <a:buNone/>
            </a:pPr>
            <a:r>
              <a:rPr lang="ja-JP" altLang="en-US" dirty="0"/>
              <a:t>３</a:t>
            </a:r>
            <a:r>
              <a:rPr kumimoji="1" lang="ja-JP" altLang="en-US" dirty="0"/>
              <a:t>．ファイルの変更を共有する</a:t>
            </a:r>
            <a:endParaRPr lang="en-US" altLang="ja-JP" dirty="0"/>
          </a:p>
          <a:p>
            <a:pPr marL="0" indent="0">
              <a:buNone/>
            </a:pPr>
            <a:endParaRPr kumimoji="1" lang="en-US" altLang="ja-JP" dirty="0"/>
          </a:p>
          <a:p>
            <a:pPr marL="0" indent="0">
              <a:buNone/>
            </a:pPr>
            <a:r>
              <a:rPr kumimoji="1" lang="ja-JP" altLang="en-US" dirty="0"/>
              <a:t>リポジトリというファイルの保存場所を作ります。</a:t>
            </a:r>
            <a:endParaRPr kumimoji="1" lang="en-US" altLang="ja-JP" dirty="0"/>
          </a:p>
          <a:p>
            <a:pPr marL="0" indent="0">
              <a:buNone/>
            </a:pPr>
            <a:r>
              <a:rPr kumimoji="1" lang="ja-JP" altLang="en-US" dirty="0"/>
              <a:t>リポジトリには、ローカルとリモートという</a:t>
            </a:r>
            <a:r>
              <a:rPr kumimoji="1" lang="en-US" altLang="ja-JP" dirty="0"/>
              <a:t>2</a:t>
            </a:r>
            <a:r>
              <a:rPr kumimoji="1" lang="ja-JP" altLang="en-US" dirty="0"/>
              <a:t>種類があります。</a:t>
            </a:r>
            <a:endParaRPr kumimoji="1" lang="en-US" altLang="ja-JP" dirty="0"/>
          </a:p>
          <a:p>
            <a:pPr marL="0" indent="0">
              <a:buNone/>
            </a:pPr>
            <a:r>
              <a:rPr kumimoji="1" lang="ja-JP" altLang="en-US" dirty="0"/>
              <a:t>ローカルは、自分のコンピューターにある保存場所です。</a:t>
            </a:r>
            <a:endParaRPr kumimoji="1" lang="en-US" altLang="ja-JP" dirty="0"/>
          </a:p>
          <a:p>
            <a:pPr marL="0" indent="0">
              <a:buNone/>
            </a:pPr>
            <a:r>
              <a:rPr kumimoji="1" lang="ja-JP" altLang="en-US" dirty="0"/>
              <a:t>リモートは、インターネット上にある保存場所です。</a:t>
            </a:r>
            <a:endParaRPr kumimoji="1" lang="en-US" altLang="ja-JP" dirty="0"/>
          </a:p>
        </p:txBody>
      </p:sp>
    </p:spTree>
    <p:extLst>
      <p:ext uri="{BB962C8B-B14F-4D97-AF65-F5344CB8AC3E}">
        <p14:creationId xmlns:p14="http://schemas.microsoft.com/office/powerpoint/2010/main" val="3639949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57784" y="2156550"/>
            <a:ext cx="9276429" cy="2544900"/>
          </a:xfrm>
        </p:spPr>
        <p:txBody>
          <a:bodyPr anchor="b">
            <a:normAutofit/>
          </a:bodyPr>
          <a:lstStyle/>
          <a:p>
            <a:r>
              <a:rPr lang="ja-JP" altLang="en-US" sz="8000" dirty="0"/>
              <a:t>リバートを</a:t>
            </a:r>
            <a:br>
              <a:rPr lang="en-US" altLang="ja-JP" sz="8000" dirty="0"/>
            </a:br>
            <a:r>
              <a:rPr lang="ja-JP" altLang="en-US" sz="8000" dirty="0"/>
              <a:t>使ってみよう</a:t>
            </a:r>
            <a:r>
              <a:rPr lang="en-US" altLang="ja-JP" sz="8000" dirty="0"/>
              <a:t>!</a:t>
            </a:r>
            <a:endParaRPr lang="ja-JP" altLang="en-US" sz="80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427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a:extLst>
              <a:ext uri="{FF2B5EF4-FFF2-40B4-BE49-F238E27FC236}">
                <a16:creationId xmlns:a16="http://schemas.microsoft.com/office/drawing/2014/main" id="{D3DE3A61-F11F-B295-EDA4-F821E9CDE5F5}"/>
              </a:ext>
            </a:extLst>
          </p:cNvPr>
          <p:cNvSpPr txBox="1"/>
          <p:nvPr/>
        </p:nvSpPr>
        <p:spPr>
          <a:xfrm>
            <a:off x="845272" y="1144693"/>
            <a:ext cx="9124013" cy="523220"/>
          </a:xfrm>
          <a:prstGeom prst="rect">
            <a:avLst/>
          </a:prstGeom>
          <a:noFill/>
        </p:spPr>
        <p:txBody>
          <a:bodyPr wrap="square" rtlCol="0">
            <a:spAutoFit/>
          </a:bodyPr>
          <a:lstStyle/>
          <a:p>
            <a:r>
              <a:rPr kumimoji="1" lang="ja-JP" altLang="en-US" sz="2800" dirty="0"/>
              <a:t>・なんでもいいのでローカルリポジトリを開きましょう</a:t>
            </a:r>
            <a:endParaRPr kumimoji="1" lang="en-US" altLang="ja-JP" sz="2800" dirty="0"/>
          </a:p>
        </p:txBody>
      </p:sp>
      <p:sp>
        <p:nvSpPr>
          <p:cNvPr id="5" name="テキスト ボックス 4">
            <a:extLst>
              <a:ext uri="{FF2B5EF4-FFF2-40B4-BE49-F238E27FC236}">
                <a16:creationId xmlns:a16="http://schemas.microsoft.com/office/drawing/2014/main" id="{B0813819-F709-E5BD-A062-8AF6955DE8DE}"/>
              </a:ext>
            </a:extLst>
          </p:cNvPr>
          <p:cNvSpPr txBox="1"/>
          <p:nvPr/>
        </p:nvSpPr>
        <p:spPr>
          <a:xfrm>
            <a:off x="845273" y="1755256"/>
            <a:ext cx="11822243" cy="523220"/>
          </a:xfrm>
          <a:prstGeom prst="rect">
            <a:avLst/>
          </a:prstGeom>
          <a:noFill/>
        </p:spPr>
        <p:txBody>
          <a:bodyPr wrap="square" rtlCol="0">
            <a:spAutoFit/>
          </a:bodyPr>
          <a:lstStyle/>
          <a:p>
            <a:r>
              <a:rPr kumimoji="1" lang="ja-JP" altLang="en-US" sz="2800" dirty="0"/>
              <a:t>・ローカルリポジトリにテキストファイルを作成</a:t>
            </a:r>
            <a:endParaRPr kumimoji="1" lang="en-US" altLang="ja-JP" sz="2800" dirty="0"/>
          </a:p>
        </p:txBody>
      </p:sp>
      <p:grpSp>
        <p:nvGrpSpPr>
          <p:cNvPr id="10" name="グループ化 9">
            <a:extLst>
              <a:ext uri="{FF2B5EF4-FFF2-40B4-BE49-F238E27FC236}">
                <a16:creationId xmlns:a16="http://schemas.microsoft.com/office/drawing/2014/main" id="{D0EFB5A2-23DE-5CE6-6E9C-E54C714EF488}"/>
              </a:ext>
            </a:extLst>
          </p:cNvPr>
          <p:cNvGrpSpPr/>
          <p:nvPr/>
        </p:nvGrpSpPr>
        <p:grpSpPr>
          <a:xfrm>
            <a:off x="845272" y="4628396"/>
            <a:ext cx="11822243" cy="931024"/>
            <a:chOff x="1069298" y="4463512"/>
            <a:chExt cx="11822243" cy="931024"/>
          </a:xfrm>
        </p:grpSpPr>
        <p:sp>
          <p:nvSpPr>
            <p:cNvPr id="2" name="テキスト ボックス 1">
              <a:extLst>
                <a:ext uri="{FF2B5EF4-FFF2-40B4-BE49-F238E27FC236}">
                  <a16:creationId xmlns:a16="http://schemas.microsoft.com/office/drawing/2014/main" id="{1096F418-EF12-8D0D-3B1F-C1C7AD04885E}"/>
                </a:ext>
              </a:extLst>
            </p:cNvPr>
            <p:cNvSpPr txBox="1"/>
            <p:nvPr/>
          </p:nvSpPr>
          <p:spPr>
            <a:xfrm>
              <a:off x="1069298" y="4463512"/>
              <a:ext cx="11822243" cy="523220"/>
            </a:xfrm>
            <a:prstGeom prst="rect">
              <a:avLst/>
            </a:prstGeom>
            <a:noFill/>
          </p:spPr>
          <p:txBody>
            <a:bodyPr wrap="square" rtlCol="0">
              <a:spAutoFit/>
            </a:bodyPr>
            <a:lstStyle/>
            <a:p>
              <a:r>
                <a:rPr kumimoji="1" lang="ja-JP" altLang="en-US" sz="2800" dirty="0"/>
                <a:t>・次に、</a:t>
              </a:r>
              <a:r>
                <a:rPr kumimoji="1" lang="en-US" altLang="ja-JP" sz="2800" dirty="0"/>
                <a:t>Git</a:t>
              </a:r>
              <a:r>
                <a:rPr kumimoji="1" lang="ja-JP" altLang="en-US" sz="2800" dirty="0"/>
                <a:t> </a:t>
              </a:r>
              <a:r>
                <a:rPr kumimoji="1" lang="en-US" altLang="ja-JP" sz="2800" dirty="0"/>
                <a:t>Hub</a:t>
              </a:r>
              <a:r>
                <a:rPr kumimoji="1" lang="ja-JP" altLang="en-US" sz="2800" dirty="0"/>
                <a:t> </a:t>
              </a:r>
              <a:r>
                <a:rPr kumimoji="1" lang="en-US" altLang="ja-JP" sz="2800" dirty="0"/>
                <a:t>Desktop</a:t>
              </a:r>
              <a:r>
                <a:rPr kumimoji="1" lang="ja-JP" altLang="en-US" sz="2800" dirty="0"/>
                <a:t>を開きましょう</a:t>
              </a:r>
              <a:endParaRPr kumimoji="1" lang="ja-JP" altLang="en-US" sz="2400" dirty="0"/>
            </a:p>
          </p:txBody>
        </p:sp>
        <p:sp>
          <p:nvSpPr>
            <p:cNvPr id="7" name="テキスト ボックス 6">
              <a:extLst>
                <a:ext uri="{FF2B5EF4-FFF2-40B4-BE49-F238E27FC236}">
                  <a16:creationId xmlns:a16="http://schemas.microsoft.com/office/drawing/2014/main" id="{F0A64675-2B05-63B6-FFD2-43C939827B8C}"/>
                </a:ext>
              </a:extLst>
            </p:cNvPr>
            <p:cNvSpPr txBox="1"/>
            <p:nvPr/>
          </p:nvSpPr>
          <p:spPr>
            <a:xfrm>
              <a:off x="6077441" y="5025204"/>
              <a:ext cx="4682885" cy="369332"/>
            </a:xfrm>
            <a:prstGeom prst="rect">
              <a:avLst/>
            </a:prstGeom>
            <a:noFill/>
          </p:spPr>
          <p:txBody>
            <a:bodyPr wrap="none" rtlCol="0">
              <a:spAutoFit/>
            </a:bodyPr>
            <a:lstStyle/>
            <a:p>
              <a:r>
                <a:rPr kumimoji="1" lang="en-US" altLang="ja-JP" dirty="0">
                  <a:solidFill>
                    <a:srgbClr val="FF0000"/>
                  </a:solidFill>
                </a:rPr>
                <a:t>※web</a:t>
              </a:r>
              <a:r>
                <a:rPr kumimoji="1" lang="ja-JP" altLang="en-US" dirty="0">
                  <a:solidFill>
                    <a:srgbClr val="FF0000"/>
                  </a:solidFill>
                </a:rPr>
                <a:t>サイトにある</a:t>
              </a:r>
              <a:r>
                <a:rPr kumimoji="1" lang="en-US" altLang="ja-JP" dirty="0">
                  <a:solidFill>
                    <a:srgbClr val="FF0000"/>
                  </a:solidFill>
                </a:rPr>
                <a:t>Git </a:t>
              </a:r>
              <a:r>
                <a:rPr kumimoji="1" lang="en-US" altLang="ja-JP" dirty="0" err="1">
                  <a:solidFill>
                    <a:srgbClr val="FF0000"/>
                  </a:solidFill>
                </a:rPr>
                <a:t>Hunb</a:t>
              </a:r>
              <a:r>
                <a:rPr kumimoji="1" lang="ja-JP" altLang="en-US" dirty="0">
                  <a:solidFill>
                    <a:srgbClr val="FF0000"/>
                  </a:solidFill>
                </a:rPr>
                <a:t>ではありません</a:t>
              </a:r>
            </a:p>
          </p:txBody>
        </p:sp>
      </p:grpSp>
      <p:grpSp>
        <p:nvGrpSpPr>
          <p:cNvPr id="3" name="グループ化 2">
            <a:extLst>
              <a:ext uri="{FF2B5EF4-FFF2-40B4-BE49-F238E27FC236}">
                <a16:creationId xmlns:a16="http://schemas.microsoft.com/office/drawing/2014/main" id="{D0248CBB-1723-7182-92D9-D78A3883A812}"/>
              </a:ext>
            </a:extLst>
          </p:cNvPr>
          <p:cNvGrpSpPr/>
          <p:nvPr/>
        </p:nvGrpSpPr>
        <p:grpSpPr>
          <a:xfrm>
            <a:off x="-156089" y="-1"/>
            <a:ext cx="12348089" cy="634258"/>
            <a:chOff x="-156089" y="-1"/>
            <a:chExt cx="12348089" cy="634258"/>
          </a:xfrm>
        </p:grpSpPr>
        <p:sp>
          <p:nvSpPr>
            <p:cNvPr id="6" name="正方形/長方形 5">
              <a:extLst>
                <a:ext uri="{FF2B5EF4-FFF2-40B4-BE49-F238E27FC236}">
                  <a16:creationId xmlns:a16="http://schemas.microsoft.com/office/drawing/2014/main" id="{FBC5AD9C-116D-CABB-FB0B-C8CE9B508D93}"/>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05122B5C-012D-4846-735B-0DC07B09D8C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1675FBF1-D2BA-CD05-95D3-791508B6AABE}"/>
              </a:ext>
            </a:extLst>
          </p:cNvPr>
          <p:cNvSpPr txBox="1"/>
          <p:nvPr/>
        </p:nvSpPr>
        <p:spPr>
          <a:xfrm>
            <a:off x="845272" y="2365819"/>
            <a:ext cx="9242157" cy="523220"/>
          </a:xfrm>
          <a:prstGeom prst="rect">
            <a:avLst/>
          </a:prstGeom>
          <a:noFill/>
        </p:spPr>
        <p:txBody>
          <a:bodyPr wrap="square" rtlCol="0">
            <a:spAutoFit/>
          </a:bodyPr>
          <a:lstStyle/>
          <a:p>
            <a:r>
              <a:rPr kumimoji="1" lang="ja-JP" altLang="en-US" sz="2800" dirty="0"/>
              <a:t>・テキストドキュメントに好きな言葉を書きましょう</a:t>
            </a:r>
            <a:endParaRPr kumimoji="1" lang="en-US" altLang="ja-JP" sz="2800" dirty="0"/>
          </a:p>
        </p:txBody>
      </p:sp>
      <p:sp>
        <p:nvSpPr>
          <p:cNvPr id="4" name="テキスト ボックス 3">
            <a:extLst>
              <a:ext uri="{FF2B5EF4-FFF2-40B4-BE49-F238E27FC236}">
                <a16:creationId xmlns:a16="http://schemas.microsoft.com/office/drawing/2014/main" id="{8E46546F-2A78-FF23-5DAE-5F73E0A478DE}"/>
              </a:ext>
            </a:extLst>
          </p:cNvPr>
          <p:cNvSpPr txBox="1"/>
          <p:nvPr/>
        </p:nvSpPr>
        <p:spPr>
          <a:xfrm>
            <a:off x="845272" y="2976382"/>
            <a:ext cx="9242157" cy="523220"/>
          </a:xfrm>
          <a:prstGeom prst="rect">
            <a:avLst/>
          </a:prstGeom>
          <a:noFill/>
        </p:spPr>
        <p:txBody>
          <a:bodyPr wrap="square" rtlCol="0">
            <a:spAutoFit/>
          </a:bodyPr>
          <a:lstStyle/>
          <a:p>
            <a:r>
              <a:rPr kumimoji="1" lang="ja-JP" altLang="en-US" sz="2800" dirty="0"/>
              <a:t>・その後、コミット・プッシュをします</a:t>
            </a:r>
            <a:endParaRPr kumimoji="1" lang="en-US" altLang="ja-JP" sz="2800" dirty="0"/>
          </a:p>
        </p:txBody>
      </p:sp>
      <p:sp>
        <p:nvSpPr>
          <p:cNvPr id="14" name="テキスト ボックス 13">
            <a:extLst>
              <a:ext uri="{FF2B5EF4-FFF2-40B4-BE49-F238E27FC236}">
                <a16:creationId xmlns:a16="http://schemas.microsoft.com/office/drawing/2014/main" id="{422C9AFA-48B3-CFAB-BDD9-0D0938EBD57C}"/>
              </a:ext>
            </a:extLst>
          </p:cNvPr>
          <p:cNvSpPr txBox="1"/>
          <p:nvPr/>
        </p:nvSpPr>
        <p:spPr>
          <a:xfrm>
            <a:off x="845272" y="3586945"/>
            <a:ext cx="10998385" cy="954107"/>
          </a:xfrm>
          <a:prstGeom prst="rect">
            <a:avLst/>
          </a:prstGeom>
          <a:noFill/>
        </p:spPr>
        <p:txBody>
          <a:bodyPr wrap="square" rtlCol="0">
            <a:spAutoFit/>
          </a:bodyPr>
          <a:lstStyle/>
          <a:p>
            <a:r>
              <a:rPr kumimoji="1" lang="ja-JP" altLang="en-US" sz="2800" dirty="0"/>
              <a:t>・そしてもう一度テキストドキュメントを開きテキストを変更して</a:t>
            </a:r>
            <a:endParaRPr kumimoji="1" lang="en-US" altLang="ja-JP" sz="2800" dirty="0"/>
          </a:p>
          <a:p>
            <a:r>
              <a:rPr kumimoji="1" lang="ja-JP" altLang="en-US" sz="2800" dirty="0"/>
              <a:t>　コミット・プッシュしましょう</a:t>
            </a:r>
            <a:endParaRPr kumimoji="1" lang="en-US" altLang="ja-JP" sz="2800" dirty="0"/>
          </a:p>
        </p:txBody>
      </p:sp>
    </p:spTree>
    <p:extLst>
      <p:ext uri="{BB962C8B-B14F-4D97-AF65-F5344CB8AC3E}">
        <p14:creationId xmlns:p14="http://schemas.microsoft.com/office/powerpoint/2010/main" val="11774870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876654"/>
            <a:ext cx="6220332" cy="400110"/>
          </a:xfrm>
          <a:prstGeom prst="rect">
            <a:avLst/>
          </a:prstGeom>
          <a:noFill/>
        </p:spPr>
        <p:txBody>
          <a:bodyPr wrap="square" rtlCol="0">
            <a:spAutoFit/>
          </a:bodyPr>
          <a:lstStyle/>
          <a:p>
            <a:r>
              <a:rPr kumimoji="1" lang="ja-JP" altLang="en-US" sz="2000" dirty="0"/>
              <a:t>・赤枠の</a:t>
            </a:r>
            <a:r>
              <a:rPr kumimoji="1" lang="en-US" altLang="ja-JP" sz="2000" dirty="0"/>
              <a:t>[Revert changes in commit]</a:t>
            </a:r>
            <a:r>
              <a:rPr kumimoji="1" lang="ja-JP" altLang="en-US" sz="2000" dirty="0"/>
              <a:t>をクリックします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191113"/>
            <a:ext cx="6363554" cy="400110"/>
          </a:xfrm>
          <a:prstGeom prst="rect">
            <a:avLst/>
          </a:prstGeom>
          <a:noFill/>
        </p:spPr>
        <p:txBody>
          <a:bodyPr wrap="square" rtlCol="0">
            <a:spAutoFit/>
          </a:bodyPr>
          <a:lstStyle/>
          <a:p>
            <a:r>
              <a:rPr kumimoji="1" lang="ja-JP" altLang="en-US" sz="2000" dirty="0"/>
              <a:t>・その後、プッシュをすることでリバートできます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505572"/>
            <a:ext cx="9689246" cy="400110"/>
          </a:xfrm>
          <a:prstGeom prst="rect">
            <a:avLst/>
          </a:prstGeom>
          <a:noFill/>
        </p:spPr>
        <p:txBody>
          <a:bodyPr wrap="square" rtlCol="0">
            <a:spAutoFit/>
          </a:bodyPr>
          <a:lstStyle/>
          <a:p>
            <a:r>
              <a:rPr kumimoji="1" lang="ja-JP" altLang="en-US" sz="2000" dirty="0"/>
              <a:t>・リバートをしたらリポジトリ内のファイルを確認してみましょう</a:t>
            </a:r>
            <a:endParaRPr kumimoji="1" lang="en-US" altLang="ja-JP" sz="2000" dirty="0"/>
          </a:p>
        </p:txBody>
      </p:sp>
      <p:sp>
        <p:nvSpPr>
          <p:cNvPr id="8" name="テキスト ボックス 7">
            <a:extLst>
              <a:ext uri="{FF2B5EF4-FFF2-40B4-BE49-F238E27FC236}">
                <a16:creationId xmlns:a16="http://schemas.microsoft.com/office/drawing/2014/main" id="{7D6C2303-AC67-8DEC-D09B-58F97F436481}"/>
              </a:ext>
            </a:extLst>
          </p:cNvPr>
          <p:cNvSpPr txBox="1"/>
          <p:nvPr/>
        </p:nvSpPr>
        <p:spPr>
          <a:xfrm>
            <a:off x="848125" y="1820032"/>
            <a:ext cx="8630664" cy="400110"/>
          </a:xfrm>
          <a:prstGeom prst="rect">
            <a:avLst/>
          </a:prstGeom>
          <a:noFill/>
        </p:spPr>
        <p:txBody>
          <a:bodyPr wrap="square" rtlCol="0">
            <a:spAutoFit/>
          </a:bodyPr>
          <a:lstStyle/>
          <a:p>
            <a:r>
              <a:rPr kumimoji="1" lang="ja-JP" altLang="en-US" sz="2000" dirty="0"/>
              <a:t>・前回のコミット内容に変更されて入ればリバート成功です</a:t>
            </a:r>
            <a:endParaRPr kumimoji="1" lang="en-US" altLang="ja-JP" sz="2000" dirty="0"/>
          </a:p>
        </p:txBody>
      </p:sp>
      <p:grpSp>
        <p:nvGrpSpPr>
          <p:cNvPr id="11" name="グループ化 10">
            <a:extLst>
              <a:ext uri="{FF2B5EF4-FFF2-40B4-BE49-F238E27FC236}">
                <a16:creationId xmlns:a16="http://schemas.microsoft.com/office/drawing/2014/main" id="{EC3BE4EC-E4E9-616E-3897-EDE50D08F132}"/>
              </a:ext>
            </a:extLst>
          </p:cNvPr>
          <p:cNvGrpSpPr/>
          <p:nvPr/>
        </p:nvGrpSpPr>
        <p:grpSpPr>
          <a:xfrm>
            <a:off x="964239" y="2267577"/>
            <a:ext cx="8760332" cy="4554143"/>
            <a:chOff x="978753" y="2162359"/>
            <a:chExt cx="8760332" cy="4554143"/>
          </a:xfrm>
        </p:grpSpPr>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A23B01C4-F793-BD35-D78E-D3347B8B2B44}"/>
                </a:ext>
              </a:extLst>
            </p:cNvPr>
            <p:cNvPicPr>
              <a:picLocks noChangeAspect="1"/>
            </p:cNvPicPr>
            <p:nvPr/>
          </p:nvPicPr>
          <p:blipFill rotWithShape="1">
            <a:blip r:embed="rId2">
              <a:extLst>
                <a:ext uri="{28A0092B-C50C-407E-A947-70E740481C1C}">
                  <a14:useLocalDpi xmlns:a14="http://schemas.microsoft.com/office/drawing/2010/main" val="0"/>
                </a:ext>
              </a:extLst>
            </a:blip>
            <a:srcRect t="2305" r="44352" b="46241"/>
            <a:stretch/>
          </p:blipFill>
          <p:spPr>
            <a:xfrm>
              <a:off x="978753" y="2162359"/>
              <a:ext cx="8760332" cy="4554143"/>
            </a:xfrm>
            <a:prstGeom prst="rect">
              <a:avLst/>
            </a:prstGeom>
            <a:ln>
              <a:noFill/>
            </a:ln>
            <a:effectLst>
              <a:outerShdw blurRad="292100" dist="139700" dir="2700000" algn="tl" rotWithShape="0">
                <a:srgbClr val="333333">
                  <a:alpha val="65000"/>
                </a:srgbClr>
              </a:outerShdw>
            </a:effectLst>
          </p:spPr>
        </p:pic>
        <p:sp>
          <p:nvSpPr>
            <p:cNvPr id="9" name="正方形/長方形 8">
              <a:extLst>
                <a:ext uri="{FF2B5EF4-FFF2-40B4-BE49-F238E27FC236}">
                  <a16:creationId xmlns:a16="http://schemas.microsoft.com/office/drawing/2014/main" id="{E9588CFE-4D4B-241E-F404-0B202BD084D6}"/>
                </a:ext>
              </a:extLst>
            </p:cNvPr>
            <p:cNvSpPr/>
            <p:nvPr/>
          </p:nvSpPr>
          <p:spPr>
            <a:xfrm>
              <a:off x="3251199" y="3861620"/>
              <a:ext cx="2481944" cy="285488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0" name="テキスト ボックス 9">
            <a:extLst>
              <a:ext uri="{FF2B5EF4-FFF2-40B4-BE49-F238E27FC236}">
                <a16:creationId xmlns:a16="http://schemas.microsoft.com/office/drawing/2014/main" id="{FE314368-98B6-7D59-6B36-E0F9559E085F}"/>
              </a:ext>
            </a:extLst>
          </p:cNvPr>
          <p:cNvSpPr txBox="1"/>
          <p:nvPr/>
        </p:nvSpPr>
        <p:spPr>
          <a:xfrm>
            <a:off x="848124" y="562195"/>
            <a:ext cx="9413475" cy="400110"/>
          </a:xfrm>
          <a:prstGeom prst="rect">
            <a:avLst/>
          </a:prstGeom>
          <a:noFill/>
        </p:spPr>
        <p:txBody>
          <a:bodyPr wrap="square" rtlCol="0">
            <a:spAutoFit/>
          </a:bodyPr>
          <a:lstStyle/>
          <a:p>
            <a:r>
              <a:rPr kumimoji="1" lang="ja-JP" altLang="en-US" sz="2000" dirty="0"/>
              <a:t>・履歴から一番新しいコミットのを右クリックします</a:t>
            </a:r>
            <a:endParaRPr kumimoji="1" lang="en-US" altLang="ja-JP" sz="2000" dirty="0"/>
          </a:p>
        </p:txBody>
      </p:sp>
      <p:grpSp>
        <p:nvGrpSpPr>
          <p:cNvPr id="12" name="グループ化 11">
            <a:extLst>
              <a:ext uri="{FF2B5EF4-FFF2-40B4-BE49-F238E27FC236}">
                <a16:creationId xmlns:a16="http://schemas.microsoft.com/office/drawing/2014/main" id="{4605470E-32DE-4F5E-BDD4-7E0EED60CCE0}"/>
              </a:ext>
            </a:extLst>
          </p:cNvPr>
          <p:cNvGrpSpPr/>
          <p:nvPr/>
        </p:nvGrpSpPr>
        <p:grpSpPr>
          <a:xfrm>
            <a:off x="-156089" y="-1"/>
            <a:ext cx="12348089" cy="634258"/>
            <a:chOff x="-156089" y="-1"/>
            <a:chExt cx="12348089" cy="634258"/>
          </a:xfrm>
        </p:grpSpPr>
        <p:sp>
          <p:nvSpPr>
            <p:cNvPr id="13" name="正方形/長方形 12">
              <a:extLst>
                <a:ext uri="{FF2B5EF4-FFF2-40B4-BE49-F238E27FC236}">
                  <a16:creationId xmlns:a16="http://schemas.microsoft.com/office/drawing/2014/main" id="{D855B6C7-7A8A-ACAE-BD71-0AF88692A53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1" name="タイトル 1">
              <a:extLst>
                <a:ext uri="{FF2B5EF4-FFF2-40B4-BE49-F238E27FC236}">
                  <a16:creationId xmlns:a16="http://schemas.microsoft.com/office/drawing/2014/main" id="{BD3B55CD-F3C5-6D47-C36E-9C4D47E72814}"/>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sp>
        <p:nvSpPr>
          <p:cNvPr id="22" name="テキスト ボックス 21">
            <a:extLst>
              <a:ext uri="{FF2B5EF4-FFF2-40B4-BE49-F238E27FC236}">
                <a16:creationId xmlns:a16="http://schemas.microsoft.com/office/drawing/2014/main" id="{6B95BA6F-A767-E86A-5433-3F952DD45067}"/>
              </a:ext>
            </a:extLst>
          </p:cNvPr>
          <p:cNvSpPr txBox="1"/>
          <p:nvPr/>
        </p:nvSpPr>
        <p:spPr>
          <a:xfrm>
            <a:off x="6052457" y="5933078"/>
            <a:ext cx="5776686" cy="707886"/>
          </a:xfrm>
          <a:prstGeom prst="rect">
            <a:avLst/>
          </a:prstGeom>
          <a:noFill/>
        </p:spPr>
        <p:txBody>
          <a:bodyPr wrap="square" rtlCol="0">
            <a:spAutoFit/>
          </a:bodyPr>
          <a:lstStyle/>
          <a:p>
            <a:r>
              <a:rPr kumimoji="1" lang="en-US" altLang="ja-JP" sz="2000" dirty="0">
                <a:solidFill>
                  <a:srgbClr val="FF0000"/>
                </a:solidFill>
              </a:rPr>
              <a:t>※</a:t>
            </a:r>
            <a:r>
              <a:rPr kumimoji="1" lang="ja-JP" altLang="en-US" sz="2000" dirty="0">
                <a:solidFill>
                  <a:srgbClr val="FF0000"/>
                </a:solidFill>
              </a:rPr>
              <a:t>最新のコミット以外をリバートしようとすると</a:t>
            </a:r>
            <a:endParaRPr kumimoji="1" lang="en-US" altLang="ja-JP" sz="2000" dirty="0">
              <a:solidFill>
                <a:srgbClr val="FF0000"/>
              </a:solidFill>
            </a:endParaRPr>
          </a:p>
          <a:p>
            <a:r>
              <a:rPr kumimoji="1" lang="ja-JP" altLang="en-US" sz="2000" dirty="0">
                <a:solidFill>
                  <a:srgbClr val="FF0000"/>
                </a:solidFill>
              </a:rPr>
              <a:t>　エラーが発生するので気をつけましょう</a:t>
            </a:r>
            <a:endParaRPr kumimoji="1" lang="en-US" altLang="ja-JP" sz="2000" dirty="0">
              <a:solidFill>
                <a:srgbClr val="FF0000"/>
              </a:solidFill>
            </a:endParaRPr>
          </a:p>
        </p:txBody>
      </p:sp>
    </p:spTree>
    <p:extLst>
      <p:ext uri="{BB962C8B-B14F-4D97-AF65-F5344CB8AC3E}">
        <p14:creationId xmlns:p14="http://schemas.microsoft.com/office/powerpoint/2010/main" val="218286574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1247153"/>
            <a:ext cx="6220332" cy="400110"/>
          </a:xfrm>
          <a:prstGeom prst="rect">
            <a:avLst/>
          </a:prstGeom>
          <a:noFill/>
        </p:spPr>
        <p:txBody>
          <a:bodyPr wrap="square" rtlCol="0">
            <a:spAutoFit/>
          </a:bodyPr>
          <a:lstStyle/>
          <a:p>
            <a:r>
              <a:rPr kumimoji="1" lang="ja-JP" altLang="en-US" sz="2000" dirty="0"/>
              <a:t>・赤枠の</a:t>
            </a:r>
            <a:r>
              <a:rPr kumimoji="1" lang="en-US" altLang="ja-JP" sz="2000" dirty="0"/>
              <a:t>[Revert changes in commit]</a:t>
            </a:r>
            <a:r>
              <a:rPr kumimoji="1" lang="ja-JP" altLang="en-US" sz="2000" dirty="0"/>
              <a:t>をクリックします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585240"/>
            <a:ext cx="6363554" cy="400110"/>
          </a:xfrm>
          <a:prstGeom prst="rect">
            <a:avLst/>
          </a:prstGeom>
          <a:noFill/>
        </p:spPr>
        <p:txBody>
          <a:bodyPr wrap="square" rtlCol="0">
            <a:spAutoFit/>
          </a:bodyPr>
          <a:lstStyle/>
          <a:p>
            <a:r>
              <a:rPr kumimoji="1" lang="ja-JP" altLang="en-US" sz="2000" dirty="0"/>
              <a:t>・その後、プッシュをすることでリバートできます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923327"/>
            <a:ext cx="9689246" cy="400110"/>
          </a:xfrm>
          <a:prstGeom prst="rect">
            <a:avLst/>
          </a:prstGeom>
          <a:noFill/>
        </p:spPr>
        <p:txBody>
          <a:bodyPr wrap="square" rtlCol="0">
            <a:spAutoFit/>
          </a:bodyPr>
          <a:lstStyle/>
          <a:p>
            <a:r>
              <a:rPr kumimoji="1" lang="ja-JP" altLang="en-US" sz="2000" dirty="0"/>
              <a:t>・リバートをしたらリポジトリ内のファイルを確認してみましょう</a:t>
            </a:r>
            <a:endParaRPr kumimoji="1" lang="en-US" altLang="ja-JP" sz="2000" dirty="0"/>
          </a:p>
        </p:txBody>
      </p:sp>
      <p:sp>
        <p:nvSpPr>
          <p:cNvPr id="8" name="テキスト ボックス 7">
            <a:extLst>
              <a:ext uri="{FF2B5EF4-FFF2-40B4-BE49-F238E27FC236}">
                <a16:creationId xmlns:a16="http://schemas.microsoft.com/office/drawing/2014/main" id="{7D6C2303-AC67-8DEC-D09B-58F97F436481}"/>
              </a:ext>
            </a:extLst>
          </p:cNvPr>
          <p:cNvSpPr txBox="1"/>
          <p:nvPr/>
        </p:nvSpPr>
        <p:spPr>
          <a:xfrm>
            <a:off x="848125" y="2261412"/>
            <a:ext cx="8630664" cy="400110"/>
          </a:xfrm>
          <a:prstGeom prst="rect">
            <a:avLst/>
          </a:prstGeom>
          <a:noFill/>
        </p:spPr>
        <p:txBody>
          <a:bodyPr wrap="square" rtlCol="0">
            <a:spAutoFit/>
          </a:bodyPr>
          <a:lstStyle/>
          <a:p>
            <a:r>
              <a:rPr kumimoji="1" lang="ja-JP" altLang="en-US" sz="2000" dirty="0"/>
              <a:t>・前回のリバート内容が破棄されていれば</a:t>
            </a:r>
            <a:r>
              <a:rPr kumimoji="1" lang="en-US" altLang="ja-JP" sz="2000" dirty="0"/>
              <a:t>OK</a:t>
            </a:r>
            <a:r>
              <a:rPr kumimoji="1" lang="ja-JP" altLang="en-US" sz="2000" dirty="0"/>
              <a:t>です</a:t>
            </a:r>
            <a:endParaRPr kumimoji="1" lang="en-US" altLang="ja-JP" sz="2000" dirty="0"/>
          </a:p>
        </p:txBody>
      </p:sp>
      <p:sp>
        <p:nvSpPr>
          <p:cNvPr id="10" name="テキスト ボックス 9">
            <a:extLst>
              <a:ext uri="{FF2B5EF4-FFF2-40B4-BE49-F238E27FC236}">
                <a16:creationId xmlns:a16="http://schemas.microsoft.com/office/drawing/2014/main" id="{FE314368-98B6-7D59-6B36-E0F9559E085F}"/>
              </a:ext>
            </a:extLst>
          </p:cNvPr>
          <p:cNvSpPr txBox="1"/>
          <p:nvPr/>
        </p:nvSpPr>
        <p:spPr>
          <a:xfrm>
            <a:off x="848124" y="570979"/>
            <a:ext cx="9413475" cy="400110"/>
          </a:xfrm>
          <a:prstGeom prst="rect">
            <a:avLst/>
          </a:prstGeom>
          <a:noFill/>
        </p:spPr>
        <p:txBody>
          <a:bodyPr wrap="square" rtlCol="0">
            <a:spAutoFit/>
          </a:bodyPr>
          <a:lstStyle/>
          <a:p>
            <a:r>
              <a:rPr kumimoji="1" lang="ja-JP" altLang="en-US" sz="2000" dirty="0"/>
              <a:t>・次にリバートのリバートをしてみましょう</a:t>
            </a:r>
            <a:endParaRPr kumimoji="1" lang="en-US" altLang="ja-JP" sz="2000" dirty="0"/>
          </a:p>
        </p:txBody>
      </p:sp>
      <p:sp>
        <p:nvSpPr>
          <p:cNvPr id="4" name="テキスト ボックス 3">
            <a:extLst>
              <a:ext uri="{FF2B5EF4-FFF2-40B4-BE49-F238E27FC236}">
                <a16:creationId xmlns:a16="http://schemas.microsoft.com/office/drawing/2014/main" id="{579354A6-BAE0-0E82-B332-8DAD24FC39C6}"/>
              </a:ext>
            </a:extLst>
          </p:cNvPr>
          <p:cNvSpPr txBox="1"/>
          <p:nvPr/>
        </p:nvSpPr>
        <p:spPr>
          <a:xfrm>
            <a:off x="848124" y="909066"/>
            <a:ext cx="9413475" cy="400110"/>
          </a:xfrm>
          <a:prstGeom prst="rect">
            <a:avLst/>
          </a:prstGeom>
          <a:noFill/>
        </p:spPr>
        <p:txBody>
          <a:bodyPr wrap="square" rtlCol="0">
            <a:spAutoFit/>
          </a:bodyPr>
          <a:lstStyle/>
          <a:p>
            <a:r>
              <a:rPr kumimoji="1" lang="ja-JP" altLang="en-US" sz="2000" dirty="0"/>
              <a:t>・履歴から一番新しいコミットのを右クリックします</a:t>
            </a:r>
            <a:endParaRPr kumimoji="1" lang="en-US" altLang="ja-JP" sz="2000" dirty="0"/>
          </a:p>
        </p:txBody>
      </p:sp>
      <p:grpSp>
        <p:nvGrpSpPr>
          <p:cNvPr id="6" name="グループ化 5">
            <a:extLst>
              <a:ext uri="{FF2B5EF4-FFF2-40B4-BE49-F238E27FC236}">
                <a16:creationId xmlns:a16="http://schemas.microsoft.com/office/drawing/2014/main" id="{0E1B30F2-74D2-2C71-12E6-7E9F9DA9290E}"/>
              </a:ext>
            </a:extLst>
          </p:cNvPr>
          <p:cNvGrpSpPr/>
          <p:nvPr/>
        </p:nvGrpSpPr>
        <p:grpSpPr>
          <a:xfrm>
            <a:off x="978753" y="2661521"/>
            <a:ext cx="4943076" cy="4044563"/>
            <a:chOff x="848124" y="2661520"/>
            <a:chExt cx="4943076" cy="4044563"/>
          </a:xfrm>
        </p:grpSpPr>
        <p:pic>
          <p:nvPicPr>
            <p:cNvPr id="3" name="図 2" descr="グラフィカル ユーザー インターフェイス, テキスト, アプリケーション&#10;&#10;自動的に生成された説明">
              <a:extLst>
                <a:ext uri="{FF2B5EF4-FFF2-40B4-BE49-F238E27FC236}">
                  <a16:creationId xmlns:a16="http://schemas.microsoft.com/office/drawing/2014/main" id="{33F27FC5-5387-15FA-81EB-A22D84E0C4E2}"/>
                </a:ext>
              </a:extLst>
            </p:cNvPr>
            <p:cNvPicPr>
              <a:picLocks noChangeAspect="1"/>
            </p:cNvPicPr>
            <p:nvPr/>
          </p:nvPicPr>
          <p:blipFill rotWithShape="1">
            <a:blip r:embed="rId2">
              <a:extLst>
                <a:ext uri="{28A0092B-C50C-407E-A947-70E740481C1C}">
                  <a14:useLocalDpi xmlns:a14="http://schemas.microsoft.com/office/drawing/2010/main" val="0"/>
                </a:ext>
              </a:extLst>
            </a:blip>
            <a:srcRect t="7885" r="67024" b="44124"/>
            <a:stretch/>
          </p:blipFill>
          <p:spPr>
            <a:xfrm>
              <a:off x="848124" y="2661520"/>
              <a:ext cx="4943076" cy="4044563"/>
            </a:xfrm>
            <a:prstGeom prst="rect">
              <a:avLst/>
            </a:prstGeom>
            <a:ln>
              <a:noFill/>
            </a:ln>
            <a:effectLst>
              <a:outerShdw blurRad="292100" dist="139700" dir="2700000" algn="tl" rotWithShape="0">
                <a:srgbClr val="333333">
                  <a:alpha val="65000"/>
                </a:srgbClr>
              </a:outerShdw>
            </a:effectLst>
          </p:spPr>
        </p:pic>
        <p:sp>
          <p:nvSpPr>
            <p:cNvPr id="5" name="正方形/長方形 4">
              <a:extLst>
                <a:ext uri="{FF2B5EF4-FFF2-40B4-BE49-F238E27FC236}">
                  <a16:creationId xmlns:a16="http://schemas.microsoft.com/office/drawing/2014/main" id="{3DB5BFC0-FDF8-4430-15AD-9BC18F0710F1}"/>
                </a:ext>
              </a:extLst>
            </p:cNvPr>
            <p:cNvSpPr/>
            <p:nvPr/>
          </p:nvSpPr>
          <p:spPr>
            <a:xfrm>
              <a:off x="2815771" y="3788174"/>
              <a:ext cx="2525486" cy="283034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2" name="グループ化 11">
            <a:extLst>
              <a:ext uri="{FF2B5EF4-FFF2-40B4-BE49-F238E27FC236}">
                <a16:creationId xmlns:a16="http://schemas.microsoft.com/office/drawing/2014/main" id="{5110D6CE-F3E1-1D2C-D25F-35424098D5D2}"/>
              </a:ext>
            </a:extLst>
          </p:cNvPr>
          <p:cNvGrpSpPr/>
          <p:nvPr/>
        </p:nvGrpSpPr>
        <p:grpSpPr>
          <a:xfrm>
            <a:off x="-156089" y="-1"/>
            <a:ext cx="12348089" cy="634258"/>
            <a:chOff x="-156089" y="-1"/>
            <a:chExt cx="12348089" cy="634258"/>
          </a:xfrm>
        </p:grpSpPr>
        <p:sp>
          <p:nvSpPr>
            <p:cNvPr id="13" name="正方形/長方形 12">
              <a:extLst>
                <a:ext uri="{FF2B5EF4-FFF2-40B4-BE49-F238E27FC236}">
                  <a16:creationId xmlns:a16="http://schemas.microsoft.com/office/drawing/2014/main" id="{16056D03-8F8A-CF66-2036-5B11E1DEC3BC}"/>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0" name="タイトル 1">
              <a:extLst>
                <a:ext uri="{FF2B5EF4-FFF2-40B4-BE49-F238E27FC236}">
                  <a16:creationId xmlns:a16="http://schemas.microsoft.com/office/drawing/2014/main" id="{5B75F827-5DAB-F344-F026-BFBE2D325026}"/>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sp>
        <p:nvSpPr>
          <p:cNvPr id="21" name="テキスト ボックス 20">
            <a:extLst>
              <a:ext uri="{FF2B5EF4-FFF2-40B4-BE49-F238E27FC236}">
                <a16:creationId xmlns:a16="http://schemas.microsoft.com/office/drawing/2014/main" id="{317549E6-8C4F-00BA-4280-F2A550069AB0}"/>
              </a:ext>
            </a:extLst>
          </p:cNvPr>
          <p:cNvSpPr txBox="1"/>
          <p:nvPr/>
        </p:nvSpPr>
        <p:spPr>
          <a:xfrm>
            <a:off x="6052457" y="5933078"/>
            <a:ext cx="5776686" cy="707886"/>
          </a:xfrm>
          <a:prstGeom prst="rect">
            <a:avLst/>
          </a:prstGeom>
          <a:noFill/>
        </p:spPr>
        <p:txBody>
          <a:bodyPr wrap="square" rtlCol="0">
            <a:spAutoFit/>
          </a:bodyPr>
          <a:lstStyle/>
          <a:p>
            <a:r>
              <a:rPr kumimoji="1" lang="en-US" altLang="ja-JP" sz="2000" dirty="0">
                <a:solidFill>
                  <a:srgbClr val="FF0000"/>
                </a:solidFill>
              </a:rPr>
              <a:t>※</a:t>
            </a:r>
            <a:r>
              <a:rPr kumimoji="1" lang="ja-JP" altLang="en-US" sz="2000" dirty="0">
                <a:solidFill>
                  <a:srgbClr val="FF0000"/>
                </a:solidFill>
              </a:rPr>
              <a:t>最新のコミット以外をリバートしようとすると</a:t>
            </a:r>
            <a:endParaRPr kumimoji="1" lang="en-US" altLang="ja-JP" sz="2000" dirty="0">
              <a:solidFill>
                <a:srgbClr val="FF0000"/>
              </a:solidFill>
            </a:endParaRPr>
          </a:p>
          <a:p>
            <a:r>
              <a:rPr kumimoji="1" lang="ja-JP" altLang="en-US" sz="2000" dirty="0">
                <a:solidFill>
                  <a:srgbClr val="FF0000"/>
                </a:solidFill>
              </a:rPr>
              <a:t>　エラーが発生するので気をつけましょう</a:t>
            </a:r>
            <a:endParaRPr kumimoji="1" lang="en-US" altLang="ja-JP" sz="2000" dirty="0">
              <a:solidFill>
                <a:srgbClr val="FF0000"/>
              </a:solidFill>
            </a:endParaRPr>
          </a:p>
        </p:txBody>
      </p:sp>
    </p:spTree>
    <p:extLst>
      <p:ext uri="{BB962C8B-B14F-4D97-AF65-F5344CB8AC3E}">
        <p14:creationId xmlns:p14="http://schemas.microsoft.com/office/powerpoint/2010/main" val="20004548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5" y="1247153"/>
            <a:ext cx="10661704" cy="400110"/>
          </a:xfrm>
          <a:prstGeom prst="rect">
            <a:avLst/>
          </a:prstGeom>
          <a:noFill/>
        </p:spPr>
        <p:txBody>
          <a:bodyPr wrap="square" rtlCol="0">
            <a:spAutoFit/>
          </a:bodyPr>
          <a:lstStyle/>
          <a:p>
            <a:r>
              <a:rPr kumimoji="1" lang="ja-JP" altLang="en-US" sz="2000" dirty="0"/>
              <a:t>・まず、ローカルリポジトリの内容を変更してコミットします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585240"/>
            <a:ext cx="6363554" cy="400110"/>
          </a:xfrm>
          <a:prstGeom prst="rect">
            <a:avLst/>
          </a:prstGeom>
          <a:noFill/>
        </p:spPr>
        <p:txBody>
          <a:bodyPr wrap="square" rtlCol="0">
            <a:spAutoFit/>
          </a:bodyPr>
          <a:lstStyle/>
          <a:p>
            <a:r>
              <a:rPr kumimoji="1" lang="ja-JP" altLang="en-US" sz="2000" dirty="0"/>
              <a:t>・その後、赤枠の</a:t>
            </a:r>
            <a:r>
              <a:rPr kumimoji="1" lang="en-US" altLang="ja-JP" sz="2000" dirty="0"/>
              <a:t>[Undo]</a:t>
            </a:r>
            <a:r>
              <a:rPr kumimoji="1" lang="ja-JP" altLang="en-US" sz="2000" dirty="0"/>
              <a:t>をクリックします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5" y="1923327"/>
            <a:ext cx="9689246" cy="400110"/>
          </a:xfrm>
          <a:prstGeom prst="rect">
            <a:avLst/>
          </a:prstGeom>
          <a:noFill/>
        </p:spPr>
        <p:txBody>
          <a:bodyPr wrap="square" rtlCol="0">
            <a:spAutoFit/>
          </a:bodyPr>
          <a:lstStyle/>
          <a:p>
            <a:r>
              <a:rPr kumimoji="1" lang="ja-JP" altLang="en-US" sz="2000" dirty="0"/>
              <a:t>・履歴を確認してみましょう</a:t>
            </a:r>
            <a:endParaRPr kumimoji="1" lang="en-US" altLang="ja-JP" sz="2000" dirty="0"/>
          </a:p>
        </p:txBody>
      </p:sp>
      <p:sp>
        <p:nvSpPr>
          <p:cNvPr id="8" name="テキスト ボックス 7">
            <a:extLst>
              <a:ext uri="{FF2B5EF4-FFF2-40B4-BE49-F238E27FC236}">
                <a16:creationId xmlns:a16="http://schemas.microsoft.com/office/drawing/2014/main" id="{7D6C2303-AC67-8DEC-D09B-58F97F436481}"/>
              </a:ext>
            </a:extLst>
          </p:cNvPr>
          <p:cNvSpPr txBox="1"/>
          <p:nvPr/>
        </p:nvSpPr>
        <p:spPr>
          <a:xfrm>
            <a:off x="848125" y="2261412"/>
            <a:ext cx="8630664" cy="400110"/>
          </a:xfrm>
          <a:prstGeom prst="rect">
            <a:avLst/>
          </a:prstGeom>
          <a:noFill/>
        </p:spPr>
        <p:txBody>
          <a:bodyPr wrap="square" rtlCol="0">
            <a:spAutoFit/>
          </a:bodyPr>
          <a:lstStyle/>
          <a:p>
            <a:r>
              <a:rPr kumimoji="1" lang="ja-JP" altLang="en-US" sz="2000" dirty="0"/>
              <a:t>・履歴ごと消えていると思います、これが</a:t>
            </a:r>
            <a:r>
              <a:rPr kumimoji="1" lang="en-US" altLang="ja-JP" sz="2000" dirty="0"/>
              <a:t>[Undo]</a:t>
            </a:r>
            <a:r>
              <a:rPr kumimoji="1" lang="ja-JP" altLang="en-US" sz="2000" dirty="0"/>
              <a:t>の機能です</a:t>
            </a:r>
            <a:endParaRPr kumimoji="1" lang="en-US" altLang="ja-JP" sz="2000" dirty="0"/>
          </a:p>
        </p:txBody>
      </p:sp>
      <p:sp>
        <p:nvSpPr>
          <p:cNvPr id="10" name="テキスト ボックス 9">
            <a:extLst>
              <a:ext uri="{FF2B5EF4-FFF2-40B4-BE49-F238E27FC236}">
                <a16:creationId xmlns:a16="http://schemas.microsoft.com/office/drawing/2014/main" id="{FE314368-98B6-7D59-6B36-E0F9559E085F}"/>
              </a:ext>
            </a:extLst>
          </p:cNvPr>
          <p:cNvSpPr txBox="1"/>
          <p:nvPr/>
        </p:nvSpPr>
        <p:spPr>
          <a:xfrm>
            <a:off x="848124" y="570979"/>
            <a:ext cx="9413475" cy="400110"/>
          </a:xfrm>
          <a:prstGeom prst="rect">
            <a:avLst/>
          </a:prstGeom>
          <a:noFill/>
        </p:spPr>
        <p:txBody>
          <a:bodyPr wrap="square" rtlCol="0">
            <a:spAutoFit/>
          </a:bodyPr>
          <a:lstStyle/>
          <a:p>
            <a:r>
              <a:rPr kumimoji="1" lang="ja-JP" altLang="en-US" sz="2000" dirty="0"/>
              <a:t>・リバートは便利ですが、履歴が残って見ずらいですよね？</a:t>
            </a:r>
            <a:endParaRPr kumimoji="1" lang="en-US" altLang="ja-JP" sz="2000" dirty="0"/>
          </a:p>
        </p:txBody>
      </p:sp>
      <p:sp>
        <p:nvSpPr>
          <p:cNvPr id="4" name="テキスト ボックス 3">
            <a:extLst>
              <a:ext uri="{FF2B5EF4-FFF2-40B4-BE49-F238E27FC236}">
                <a16:creationId xmlns:a16="http://schemas.microsoft.com/office/drawing/2014/main" id="{579354A6-BAE0-0E82-B332-8DAD24FC39C6}"/>
              </a:ext>
            </a:extLst>
          </p:cNvPr>
          <p:cNvSpPr txBox="1"/>
          <p:nvPr/>
        </p:nvSpPr>
        <p:spPr>
          <a:xfrm>
            <a:off x="848124" y="909066"/>
            <a:ext cx="9413475" cy="400110"/>
          </a:xfrm>
          <a:prstGeom prst="rect">
            <a:avLst/>
          </a:prstGeom>
          <a:noFill/>
        </p:spPr>
        <p:txBody>
          <a:bodyPr wrap="square" rtlCol="0">
            <a:spAutoFit/>
          </a:bodyPr>
          <a:lstStyle/>
          <a:p>
            <a:r>
              <a:rPr kumimoji="1" lang="ja-JP" altLang="en-US" sz="2000" dirty="0"/>
              <a:t>・コミットの段階なら履歴を残さずに前回のコミット内容に戻すことができます</a:t>
            </a:r>
            <a:endParaRPr kumimoji="1" lang="en-US" altLang="ja-JP" sz="2000" dirty="0"/>
          </a:p>
        </p:txBody>
      </p:sp>
      <p:grpSp>
        <p:nvGrpSpPr>
          <p:cNvPr id="2" name="グループ化 1">
            <a:extLst>
              <a:ext uri="{FF2B5EF4-FFF2-40B4-BE49-F238E27FC236}">
                <a16:creationId xmlns:a16="http://schemas.microsoft.com/office/drawing/2014/main" id="{400321A5-E6E7-4F6D-D97A-E4DB75BF9890}"/>
              </a:ext>
            </a:extLst>
          </p:cNvPr>
          <p:cNvGrpSpPr/>
          <p:nvPr/>
        </p:nvGrpSpPr>
        <p:grpSpPr>
          <a:xfrm>
            <a:off x="-156089" y="-1"/>
            <a:ext cx="12348089" cy="634258"/>
            <a:chOff x="-156089" y="-1"/>
            <a:chExt cx="12348089" cy="634258"/>
          </a:xfrm>
        </p:grpSpPr>
        <p:sp>
          <p:nvSpPr>
            <p:cNvPr id="7" name="正方形/長方形 6">
              <a:extLst>
                <a:ext uri="{FF2B5EF4-FFF2-40B4-BE49-F238E27FC236}">
                  <a16:creationId xmlns:a16="http://schemas.microsoft.com/office/drawing/2014/main" id="{F4B2D24B-04C0-79DD-A2FA-33B398CFEBDC}"/>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D1DBA046-B977-24AD-1866-FC6C6A75F422}"/>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・リバートを使ってみよう</a:t>
              </a:r>
              <a:endParaRPr lang="ja-JP" altLang="en-US" sz="2800" dirty="0">
                <a:solidFill>
                  <a:schemeClr val="bg1"/>
                </a:solidFill>
              </a:endParaRPr>
            </a:p>
          </p:txBody>
        </p:sp>
      </p:grpSp>
      <p:pic>
        <p:nvPicPr>
          <p:cNvPr id="12" name="図 11" descr="グラフィカル ユーザー インターフェイス, テキスト, アプリケーション&#10;&#10;自動的に生成された説明">
            <a:extLst>
              <a:ext uri="{FF2B5EF4-FFF2-40B4-BE49-F238E27FC236}">
                <a16:creationId xmlns:a16="http://schemas.microsoft.com/office/drawing/2014/main" id="{327B3D80-C9C9-DB29-B258-26A238E8B675}"/>
              </a:ext>
            </a:extLst>
          </p:cNvPr>
          <p:cNvPicPr>
            <a:picLocks noChangeAspect="1"/>
          </p:cNvPicPr>
          <p:nvPr/>
        </p:nvPicPr>
        <p:blipFill rotWithShape="1">
          <a:blip r:embed="rId2">
            <a:extLst>
              <a:ext uri="{28A0092B-C50C-407E-A947-70E740481C1C}">
                <a14:useLocalDpi xmlns:a14="http://schemas.microsoft.com/office/drawing/2010/main" val="0"/>
              </a:ext>
            </a:extLst>
          </a:blip>
          <a:srcRect t="55239" r="78334" b="6646"/>
          <a:stretch/>
        </p:blipFill>
        <p:spPr>
          <a:xfrm>
            <a:off x="857569" y="2661521"/>
            <a:ext cx="4077287" cy="4032565"/>
          </a:xfrm>
          <a:prstGeom prst="rect">
            <a:avLst/>
          </a:prstGeom>
          <a:ln>
            <a:noFill/>
          </a:ln>
          <a:effectLst>
            <a:outerShdw blurRad="292100" dist="139700" dir="2700000" algn="tl" rotWithShape="0">
              <a:srgbClr val="333333">
                <a:alpha val="65000"/>
              </a:srgbClr>
            </a:outerShdw>
          </a:effectLst>
        </p:spPr>
      </p:pic>
      <p:sp>
        <p:nvSpPr>
          <p:cNvPr id="13" name="正方形/長方形 12">
            <a:extLst>
              <a:ext uri="{FF2B5EF4-FFF2-40B4-BE49-F238E27FC236}">
                <a16:creationId xmlns:a16="http://schemas.microsoft.com/office/drawing/2014/main" id="{3CE21293-7219-95DC-A209-E80EB07918AE}"/>
              </a:ext>
            </a:extLst>
          </p:cNvPr>
          <p:cNvSpPr/>
          <p:nvPr/>
        </p:nvSpPr>
        <p:spPr>
          <a:xfrm>
            <a:off x="3497943" y="6203079"/>
            <a:ext cx="783771"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126985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3741" y="2736979"/>
            <a:ext cx="11904516" cy="1384041"/>
          </a:xfrm>
        </p:spPr>
        <p:txBody>
          <a:bodyPr anchor="b">
            <a:normAutofit/>
          </a:bodyPr>
          <a:lstStyle/>
          <a:p>
            <a:r>
              <a:rPr lang="ja-JP" altLang="en-US" sz="8000" dirty="0"/>
              <a:t>コンフリクト時の対応</a:t>
            </a:r>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1040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4" y="828036"/>
            <a:ext cx="11368237" cy="707886"/>
          </a:xfrm>
          <a:prstGeom prst="rect">
            <a:avLst/>
          </a:prstGeom>
          <a:noFill/>
        </p:spPr>
        <p:txBody>
          <a:bodyPr wrap="square" rtlCol="0">
            <a:spAutoFit/>
          </a:bodyPr>
          <a:lstStyle/>
          <a:p>
            <a:r>
              <a:rPr kumimoji="1" lang="ja-JP" altLang="en-US" sz="2000" dirty="0"/>
              <a:t>・まず、先ほど招待したユーザと、招待されたユーザの二人とも同じリポジトリの同じファイルを</a:t>
            </a:r>
            <a:endParaRPr kumimoji="1" lang="en-US" altLang="ja-JP" sz="2000" dirty="0"/>
          </a:p>
          <a:p>
            <a:r>
              <a:rPr kumimoji="1" lang="ja-JP" altLang="en-US" sz="2000" dirty="0"/>
              <a:t>　編集し保存します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5" y="1540477"/>
            <a:ext cx="6363554" cy="400110"/>
          </a:xfrm>
          <a:prstGeom prst="rect">
            <a:avLst/>
          </a:prstGeom>
          <a:noFill/>
        </p:spPr>
        <p:txBody>
          <a:bodyPr wrap="square" rtlCol="0">
            <a:spAutoFit/>
          </a:bodyPr>
          <a:lstStyle/>
          <a:p>
            <a:r>
              <a:rPr kumimoji="1" lang="ja-JP" altLang="en-US" sz="2000" dirty="0"/>
              <a:t>・その後、コミットします</a:t>
            </a:r>
            <a:endParaRPr kumimoji="1" lang="en-US" altLang="ja-JP" sz="2000" dirty="0"/>
          </a:p>
        </p:txBody>
      </p:sp>
      <p:sp>
        <p:nvSpPr>
          <p:cNvPr id="16" name="テキスト ボックス 15">
            <a:extLst>
              <a:ext uri="{FF2B5EF4-FFF2-40B4-BE49-F238E27FC236}">
                <a16:creationId xmlns:a16="http://schemas.microsoft.com/office/drawing/2014/main" id="{6BDA4EF3-1C26-E100-5212-CF12E3C16CBD}"/>
              </a:ext>
            </a:extLst>
          </p:cNvPr>
          <p:cNvSpPr txBox="1"/>
          <p:nvPr/>
        </p:nvSpPr>
        <p:spPr>
          <a:xfrm>
            <a:off x="848122" y="1998329"/>
            <a:ext cx="7705033" cy="400110"/>
          </a:xfrm>
          <a:prstGeom prst="rect">
            <a:avLst/>
          </a:prstGeom>
          <a:noFill/>
        </p:spPr>
        <p:txBody>
          <a:bodyPr wrap="square" rtlCol="0">
            <a:spAutoFit/>
          </a:bodyPr>
          <a:lstStyle/>
          <a:p>
            <a:r>
              <a:rPr kumimoji="1" lang="ja-JP" altLang="en-US" sz="2000" dirty="0"/>
              <a:t>・コミットしたらどちらでもいいので一人がプッシュをします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・コンフリクト時の対応</a:t>
              </a:r>
              <a:endParaRPr lang="ja-JP" altLang="en-US" sz="2800" dirty="0">
                <a:solidFill>
                  <a:schemeClr val="bg1"/>
                </a:solidFill>
              </a:endParaRPr>
            </a:p>
          </p:txBody>
        </p:sp>
      </p:grpSp>
      <p:sp>
        <p:nvSpPr>
          <p:cNvPr id="4" name="テキスト ボックス 3">
            <a:extLst>
              <a:ext uri="{FF2B5EF4-FFF2-40B4-BE49-F238E27FC236}">
                <a16:creationId xmlns:a16="http://schemas.microsoft.com/office/drawing/2014/main" id="{2F40FC99-34C8-E605-6D09-E820FA8BFE92}"/>
              </a:ext>
            </a:extLst>
          </p:cNvPr>
          <p:cNvSpPr txBox="1"/>
          <p:nvPr/>
        </p:nvSpPr>
        <p:spPr>
          <a:xfrm>
            <a:off x="848122" y="2489054"/>
            <a:ext cx="7705033" cy="400110"/>
          </a:xfrm>
          <a:prstGeom prst="rect">
            <a:avLst/>
          </a:prstGeom>
          <a:noFill/>
        </p:spPr>
        <p:txBody>
          <a:bodyPr wrap="square" rtlCol="0">
            <a:spAutoFit/>
          </a:bodyPr>
          <a:lstStyle/>
          <a:p>
            <a:r>
              <a:rPr kumimoji="1" lang="ja-JP" altLang="en-US" sz="2000" dirty="0"/>
              <a:t>・プッシュしたらもう一人がプッシュをします</a:t>
            </a:r>
            <a:endParaRPr kumimoji="1" lang="en-US" altLang="ja-JP" sz="2000" dirty="0"/>
          </a:p>
        </p:txBody>
      </p:sp>
      <p:sp>
        <p:nvSpPr>
          <p:cNvPr id="5" name="テキスト ボックス 4">
            <a:extLst>
              <a:ext uri="{FF2B5EF4-FFF2-40B4-BE49-F238E27FC236}">
                <a16:creationId xmlns:a16="http://schemas.microsoft.com/office/drawing/2014/main" id="{01F757E5-1626-9140-E8A8-CBBE8ADDB559}"/>
              </a:ext>
            </a:extLst>
          </p:cNvPr>
          <p:cNvSpPr txBox="1"/>
          <p:nvPr/>
        </p:nvSpPr>
        <p:spPr>
          <a:xfrm>
            <a:off x="848122" y="2892154"/>
            <a:ext cx="10518573" cy="400110"/>
          </a:xfrm>
          <a:prstGeom prst="rect">
            <a:avLst/>
          </a:prstGeom>
          <a:noFill/>
        </p:spPr>
        <p:txBody>
          <a:bodyPr wrap="square" rtlCol="0">
            <a:spAutoFit/>
          </a:bodyPr>
          <a:lstStyle/>
          <a:p>
            <a:r>
              <a:rPr kumimoji="1" lang="ja-JP" altLang="en-US" sz="2000" dirty="0"/>
              <a:t>・すると下のような画面が出てきますので、赤枠の</a:t>
            </a:r>
            <a:r>
              <a:rPr kumimoji="1" lang="en-US" altLang="ja-JP" sz="2000" dirty="0"/>
              <a:t>[Fetch]</a:t>
            </a:r>
            <a:r>
              <a:rPr kumimoji="1" lang="ja-JP" altLang="en-US" sz="2000" dirty="0"/>
              <a:t>をクリック</a:t>
            </a:r>
            <a:endParaRPr kumimoji="1" lang="en-US" altLang="ja-JP" sz="2000" dirty="0"/>
          </a:p>
        </p:txBody>
      </p:sp>
      <p:pic>
        <p:nvPicPr>
          <p:cNvPr id="9" name="図 8" descr="グラフィカル ユーザー インターフェイス, テキスト, アプリケーション&#10;&#10;自動的に生成された説明">
            <a:extLst>
              <a:ext uri="{FF2B5EF4-FFF2-40B4-BE49-F238E27FC236}">
                <a16:creationId xmlns:a16="http://schemas.microsoft.com/office/drawing/2014/main" id="{34EE0F72-7419-5222-C577-2B1EAE689A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3638" y="3292264"/>
            <a:ext cx="9671875" cy="3396478"/>
          </a:xfrm>
          <a:prstGeom prst="rect">
            <a:avLst/>
          </a:prstGeom>
          <a:ln>
            <a:noFill/>
          </a:ln>
          <a:effectLst>
            <a:outerShdw blurRad="292100" dist="139700" dir="2700000" algn="tl" rotWithShape="0">
              <a:srgbClr val="333333">
                <a:alpha val="65000"/>
              </a:srgbClr>
            </a:outerShdw>
          </a:effectLst>
        </p:spPr>
      </p:pic>
      <p:sp>
        <p:nvSpPr>
          <p:cNvPr id="11" name="正方形/長方形 10">
            <a:extLst>
              <a:ext uri="{FF2B5EF4-FFF2-40B4-BE49-F238E27FC236}">
                <a16:creationId xmlns:a16="http://schemas.microsoft.com/office/drawing/2014/main" id="{4BD8894C-437D-5AA6-FAA0-05AEA60FA04B}"/>
              </a:ext>
            </a:extLst>
          </p:cNvPr>
          <p:cNvSpPr/>
          <p:nvPr/>
        </p:nvSpPr>
        <p:spPr>
          <a:xfrm>
            <a:off x="6372665" y="5852160"/>
            <a:ext cx="2082018" cy="61897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508574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・コンフリクト時の対応</a:t>
              </a:r>
              <a:endParaRPr lang="ja-JP" altLang="en-US" sz="2800" dirty="0">
                <a:solidFill>
                  <a:schemeClr val="bg1"/>
                </a:solidFill>
              </a:endParaRPr>
            </a:p>
          </p:txBody>
        </p:sp>
      </p:grpSp>
      <p:grpSp>
        <p:nvGrpSpPr>
          <p:cNvPr id="21" name="グループ化 20">
            <a:extLst>
              <a:ext uri="{FF2B5EF4-FFF2-40B4-BE49-F238E27FC236}">
                <a16:creationId xmlns:a16="http://schemas.microsoft.com/office/drawing/2014/main" id="{CC41FE75-1E5A-7CD2-F65C-00F8D5B6A09B}"/>
              </a:ext>
            </a:extLst>
          </p:cNvPr>
          <p:cNvGrpSpPr/>
          <p:nvPr/>
        </p:nvGrpSpPr>
        <p:grpSpPr>
          <a:xfrm>
            <a:off x="848122" y="2802219"/>
            <a:ext cx="11113104" cy="4093034"/>
            <a:chOff x="848122" y="2612210"/>
            <a:chExt cx="11113105" cy="4209510"/>
          </a:xfrm>
        </p:grpSpPr>
        <p:pic>
          <p:nvPicPr>
            <p:cNvPr id="3" name="図 2"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51FD3782-D6EB-2DB0-3247-3E5E3DFFDB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122" y="2612210"/>
              <a:ext cx="11113105" cy="4209510"/>
            </a:xfrm>
            <a:prstGeom prst="rect">
              <a:avLst/>
            </a:prstGeom>
            <a:ln>
              <a:noFill/>
            </a:ln>
            <a:effectLst>
              <a:outerShdw blurRad="292100" dist="139700" dir="2700000" algn="tl" rotWithShape="0">
                <a:srgbClr val="333333">
                  <a:alpha val="65000"/>
                </a:srgbClr>
              </a:outerShdw>
            </a:effectLst>
          </p:spPr>
        </p:pic>
        <p:sp>
          <p:nvSpPr>
            <p:cNvPr id="6" name="正方形/長方形 5">
              <a:extLst>
                <a:ext uri="{FF2B5EF4-FFF2-40B4-BE49-F238E27FC236}">
                  <a16:creationId xmlns:a16="http://schemas.microsoft.com/office/drawing/2014/main" id="{D188D287-215A-3883-0B4A-1C3886B89531}"/>
                </a:ext>
              </a:extLst>
            </p:cNvPr>
            <p:cNvSpPr/>
            <p:nvPr/>
          </p:nvSpPr>
          <p:spPr>
            <a:xfrm>
              <a:off x="8306477" y="5641199"/>
              <a:ext cx="2821067" cy="369277"/>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B932F32F-D195-2E5C-38BD-3172CCBB97BB}"/>
                </a:ext>
              </a:extLst>
            </p:cNvPr>
            <p:cNvSpPr/>
            <p:nvPr/>
          </p:nvSpPr>
          <p:spPr>
            <a:xfrm>
              <a:off x="8306477" y="6036406"/>
              <a:ext cx="3355640" cy="369277"/>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DB1AB3C9-C356-FC2F-09BE-9A75B3C78B52}"/>
                </a:ext>
              </a:extLst>
            </p:cNvPr>
            <p:cNvSpPr/>
            <p:nvPr/>
          </p:nvSpPr>
          <p:spPr>
            <a:xfrm>
              <a:off x="7674994" y="4301121"/>
              <a:ext cx="631483" cy="59388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2" name="グループ化 21">
            <a:extLst>
              <a:ext uri="{FF2B5EF4-FFF2-40B4-BE49-F238E27FC236}">
                <a16:creationId xmlns:a16="http://schemas.microsoft.com/office/drawing/2014/main" id="{B85D2AC0-0262-C6AA-9345-BDC74CA44260}"/>
              </a:ext>
            </a:extLst>
          </p:cNvPr>
          <p:cNvGrpSpPr/>
          <p:nvPr/>
        </p:nvGrpSpPr>
        <p:grpSpPr>
          <a:xfrm>
            <a:off x="848122" y="614958"/>
            <a:ext cx="11368237" cy="1824490"/>
            <a:chOff x="848122" y="726395"/>
            <a:chExt cx="11368237" cy="182449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848122" y="726395"/>
              <a:ext cx="11368237" cy="400110"/>
            </a:xfrm>
            <a:prstGeom prst="rect">
              <a:avLst/>
            </a:prstGeom>
            <a:noFill/>
          </p:spPr>
          <p:txBody>
            <a:bodyPr wrap="square" rtlCol="0">
              <a:spAutoFit/>
            </a:bodyPr>
            <a:lstStyle/>
            <a:p>
              <a:r>
                <a:rPr kumimoji="1" lang="ja-JP" altLang="en-US" sz="2000" dirty="0"/>
                <a:t>・</a:t>
              </a:r>
              <a:r>
                <a:rPr kumimoji="1" lang="en-US" altLang="ja-JP" sz="2000" dirty="0"/>
                <a:t>[Fetch]</a:t>
              </a:r>
              <a:r>
                <a:rPr kumimoji="1" lang="ja-JP" altLang="en-US" sz="2000" dirty="0"/>
                <a:t>をクリック後、もう一度プッシュします</a:t>
              </a:r>
              <a:endParaRPr kumimoji="1" lang="en-US" altLang="ja-JP" sz="2000" dirty="0"/>
            </a:p>
          </p:txBody>
        </p:sp>
        <p:sp>
          <p:nvSpPr>
            <p:cNvPr id="15" name="テキスト ボックス 14">
              <a:extLst>
                <a:ext uri="{FF2B5EF4-FFF2-40B4-BE49-F238E27FC236}">
                  <a16:creationId xmlns:a16="http://schemas.microsoft.com/office/drawing/2014/main" id="{D3B164F8-7229-2FE8-F820-A7D8DD3F182E}"/>
                </a:ext>
              </a:extLst>
            </p:cNvPr>
            <p:cNvSpPr txBox="1"/>
            <p:nvPr/>
          </p:nvSpPr>
          <p:spPr>
            <a:xfrm>
              <a:off x="848122" y="1094706"/>
              <a:ext cx="6363554" cy="400110"/>
            </a:xfrm>
            <a:prstGeom prst="rect">
              <a:avLst/>
            </a:prstGeom>
            <a:noFill/>
          </p:spPr>
          <p:txBody>
            <a:bodyPr wrap="square" rtlCol="0">
              <a:spAutoFit/>
            </a:bodyPr>
            <a:lstStyle/>
            <a:p>
              <a:r>
                <a:rPr kumimoji="1" lang="ja-JP" altLang="en-US" sz="2000" dirty="0"/>
                <a:t>・すると下のような画面が出てきます</a:t>
              </a:r>
              <a:endParaRPr kumimoji="1" lang="en-US" altLang="ja-JP" sz="2000" dirty="0"/>
            </a:p>
          </p:txBody>
        </p:sp>
        <p:sp>
          <p:nvSpPr>
            <p:cNvPr id="8" name="テキスト ボックス 7">
              <a:extLst>
                <a:ext uri="{FF2B5EF4-FFF2-40B4-BE49-F238E27FC236}">
                  <a16:creationId xmlns:a16="http://schemas.microsoft.com/office/drawing/2014/main" id="{A668CC0F-E1EA-5E22-8D7F-A196AA479DC6}"/>
                </a:ext>
              </a:extLst>
            </p:cNvPr>
            <p:cNvSpPr txBox="1"/>
            <p:nvPr/>
          </p:nvSpPr>
          <p:spPr>
            <a:xfrm>
              <a:off x="848122" y="1426006"/>
              <a:ext cx="11113104" cy="400110"/>
            </a:xfrm>
            <a:prstGeom prst="rect">
              <a:avLst/>
            </a:prstGeom>
            <a:noFill/>
          </p:spPr>
          <p:txBody>
            <a:bodyPr wrap="square" rtlCol="0">
              <a:spAutoFit/>
            </a:bodyPr>
            <a:lstStyle/>
            <a:p>
              <a:r>
                <a:rPr kumimoji="1" lang="ja-JP" altLang="en-US" sz="2000" dirty="0"/>
                <a:t>・赤枠のボタンをクリックすると青や紫の枠で囲まれた項目などが出てきます</a:t>
              </a:r>
              <a:endParaRPr kumimoji="1" lang="en-US" altLang="ja-JP" sz="2000" dirty="0"/>
            </a:p>
          </p:txBody>
        </p:sp>
        <p:sp>
          <p:nvSpPr>
            <p:cNvPr id="13" name="テキスト ボックス 12">
              <a:extLst>
                <a:ext uri="{FF2B5EF4-FFF2-40B4-BE49-F238E27FC236}">
                  <a16:creationId xmlns:a16="http://schemas.microsoft.com/office/drawing/2014/main" id="{72F35BEE-779C-9DC7-AC16-125A0C791EB9}"/>
                </a:ext>
              </a:extLst>
            </p:cNvPr>
            <p:cNvSpPr txBox="1"/>
            <p:nvPr/>
          </p:nvSpPr>
          <p:spPr>
            <a:xfrm>
              <a:off x="848122" y="1761968"/>
              <a:ext cx="11113104" cy="400110"/>
            </a:xfrm>
            <a:prstGeom prst="rect">
              <a:avLst/>
            </a:prstGeom>
            <a:noFill/>
          </p:spPr>
          <p:txBody>
            <a:bodyPr wrap="square" rtlCol="0">
              <a:spAutoFit/>
            </a:bodyPr>
            <a:lstStyle/>
            <a:p>
              <a:r>
                <a:rPr kumimoji="1" lang="ja-JP" altLang="en-US" sz="2000" dirty="0"/>
                <a:t>・青枠はコンフリクトした際に今プッシュしようとしている内容に上書きます</a:t>
              </a:r>
              <a:endParaRPr kumimoji="1" lang="en-US" altLang="ja-JP" sz="2000" dirty="0"/>
            </a:p>
          </p:txBody>
        </p:sp>
        <p:sp>
          <p:nvSpPr>
            <p:cNvPr id="20" name="テキスト ボックス 19">
              <a:extLst>
                <a:ext uri="{FF2B5EF4-FFF2-40B4-BE49-F238E27FC236}">
                  <a16:creationId xmlns:a16="http://schemas.microsoft.com/office/drawing/2014/main" id="{950EF8EA-4F74-5CFB-D3A1-36CD3F2EDA16}"/>
                </a:ext>
              </a:extLst>
            </p:cNvPr>
            <p:cNvSpPr txBox="1"/>
            <p:nvPr/>
          </p:nvSpPr>
          <p:spPr>
            <a:xfrm>
              <a:off x="848122" y="2150775"/>
              <a:ext cx="11113104" cy="400110"/>
            </a:xfrm>
            <a:prstGeom prst="rect">
              <a:avLst/>
            </a:prstGeom>
            <a:noFill/>
          </p:spPr>
          <p:txBody>
            <a:bodyPr wrap="square" rtlCol="0">
              <a:spAutoFit/>
            </a:bodyPr>
            <a:lstStyle/>
            <a:p>
              <a:r>
                <a:rPr kumimoji="1" lang="ja-JP" altLang="en-US" sz="2000" dirty="0"/>
                <a:t>・紫枠はコンフリクトした際にすでにプッシュされている内容のままにします</a:t>
              </a:r>
              <a:endParaRPr kumimoji="1" lang="en-US" altLang="ja-JP" sz="2000" dirty="0"/>
            </a:p>
          </p:txBody>
        </p:sp>
      </p:grpSp>
      <p:sp>
        <p:nvSpPr>
          <p:cNvPr id="23" name="テキスト ボックス 22">
            <a:extLst>
              <a:ext uri="{FF2B5EF4-FFF2-40B4-BE49-F238E27FC236}">
                <a16:creationId xmlns:a16="http://schemas.microsoft.com/office/drawing/2014/main" id="{A73C0894-0948-D7F2-698A-1F618E307048}"/>
              </a:ext>
            </a:extLst>
          </p:cNvPr>
          <p:cNvSpPr txBox="1"/>
          <p:nvPr/>
        </p:nvSpPr>
        <p:spPr>
          <a:xfrm>
            <a:off x="848122" y="2413412"/>
            <a:ext cx="10518573" cy="400110"/>
          </a:xfrm>
          <a:prstGeom prst="rect">
            <a:avLst/>
          </a:prstGeom>
          <a:noFill/>
        </p:spPr>
        <p:txBody>
          <a:bodyPr wrap="square" rtlCol="0">
            <a:spAutoFit/>
          </a:bodyPr>
          <a:lstStyle/>
          <a:p>
            <a:r>
              <a:rPr kumimoji="1" lang="ja-JP" altLang="en-US" sz="2000" dirty="0"/>
              <a:t>・</a:t>
            </a:r>
            <a:r>
              <a:rPr kumimoji="1" lang="en-US" altLang="ja-JP" sz="2000" dirty="0"/>
              <a:t>[Continue merge]</a:t>
            </a:r>
            <a:r>
              <a:rPr kumimoji="1" lang="ja-JP" altLang="en-US" sz="2000" dirty="0"/>
              <a:t>をクリックし、再びプッシュすることでコンフリクト解消です</a:t>
            </a:r>
            <a:r>
              <a:rPr kumimoji="1" lang="en-US" altLang="ja-JP" sz="2000" dirty="0"/>
              <a:t>!</a:t>
            </a:r>
          </a:p>
        </p:txBody>
      </p:sp>
    </p:spTree>
    <p:extLst>
      <p:ext uri="{BB962C8B-B14F-4D97-AF65-F5344CB8AC3E}">
        <p14:creationId xmlns:p14="http://schemas.microsoft.com/office/powerpoint/2010/main" val="19077932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590851" y="2754079"/>
            <a:ext cx="13373701" cy="1349842"/>
          </a:xfrm>
        </p:spPr>
        <p:txBody>
          <a:bodyPr anchor="b">
            <a:normAutofit/>
          </a:bodyPr>
          <a:lstStyle/>
          <a:p>
            <a:r>
              <a:rPr lang="ja-JP" altLang="en-US" sz="7200" dirty="0"/>
              <a:t>ブランチを使ってみよう</a:t>
            </a:r>
            <a:r>
              <a:rPr lang="en-US" altLang="ja-JP" sz="7200" dirty="0"/>
              <a:t>!</a:t>
            </a:r>
            <a:endParaRPr lang="ja-JP" altLang="en-US" sz="7200"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0267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6937" y="670538"/>
            <a:ext cx="11368237" cy="400110"/>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r>
              <a:rPr kumimoji="1" lang="en-US" altLang="ja-JP" sz="2000" dirty="0"/>
              <a:t>[New branch]</a:t>
            </a:r>
            <a:r>
              <a:rPr kumimoji="1" lang="ja-JP" altLang="en-US" sz="2000" dirty="0"/>
              <a:t>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EADFBAD1-530B-BBEA-765D-ABBD9CEBA5F6}"/>
              </a:ext>
            </a:extLst>
          </p:cNvPr>
          <p:cNvPicPr>
            <a:picLocks noChangeAspect="1"/>
          </p:cNvPicPr>
          <p:nvPr/>
        </p:nvPicPr>
        <p:blipFill rotWithShape="1">
          <a:blip r:embed="rId2">
            <a:extLst>
              <a:ext uri="{28A0092B-C50C-407E-A947-70E740481C1C}">
                <a14:useLocalDpi xmlns:a14="http://schemas.microsoft.com/office/drawing/2010/main" val="0"/>
              </a:ext>
            </a:extLst>
          </a:blip>
          <a:srcRect r="57423" b="33941"/>
          <a:stretch/>
        </p:blipFill>
        <p:spPr>
          <a:xfrm>
            <a:off x="705501" y="2092250"/>
            <a:ext cx="5190978" cy="4528124"/>
          </a:xfrm>
          <a:prstGeom prst="rect">
            <a:avLst/>
          </a:prstGeom>
          <a:ln>
            <a:noFill/>
          </a:ln>
          <a:effectLst>
            <a:outerShdw blurRad="292100" dist="139700" dir="2700000" algn="tl" rotWithShape="0">
              <a:srgbClr val="333333">
                <a:alpha val="65000"/>
              </a:srgbClr>
            </a:outerShdw>
          </a:effectLst>
        </p:spPr>
      </p:pic>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90C607D6-0BB7-07BF-04C2-9D17F21C83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0930" y="2421444"/>
            <a:ext cx="4914701" cy="3139948"/>
          </a:xfrm>
          <a:prstGeom prst="rect">
            <a:avLst/>
          </a:prstGeom>
          <a:ln>
            <a:noFill/>
          </a:ln>
          <a:effectLst>
            <a:outerShdw blurRad="292100" dist="139700" dir="2700000" algn="tl" rotWithShape="0">
              <a:srgbClr val="333333">
                <a:alpha val="65000"/>
              </a:srgbClr>
            </a:outerShdw>
          </a:effectLst>
        </p:spPr>
      </p:pic>
      <p:sp>
        <p:nvSpPr>
          <p:cNvPr id="8" name="テキスト ボックス 7">
            <a:extLst>
              <a:ext uri="{FF2B5EF4-FFF2-40B4-BE49-F238E27FC236}">
                <a16:creationId xmlns:a16="http://schemas.microsoft.com/office/drawing/2014/main" id="{68D2CC0E-0A1C-6FAB-1798-41D3A44EFC7F}"/>
              </a:ext>
            </a:extLst>
          </p:cNvPr>
          <p:cNvSpPr txBox="1"/>
          <p:nvPr/>
        </p:nvSpPr>
        <p:spPr>
          <a:xfrm>
            <a:off x="6096000" y="3556826"/>
            <a:ext cx="1245848" cy="1200329"/>
          </a:xfrm>
          <a:prstGeom prst="rect">
            <a:avLst/>
          </a:prstGeom>
          <a:noFill/>
        </p:spPr>
        <p:txBody>
          <a:bodyPr wrap="square" rtlCol="0">
            <a:spAutoFit/>
          </a:bodyPr>
          <a:lstStyle/>
          <a:p>
            <a:r>
              <a:rPr kumimoji="1" lang="ja-JP" altLang="en-US" sz="7200" dirty="0"/>
              <a:t>➡</a:t>
            </a:r>
            <a:endParaRPr kumimoji="1" lang="en-US" altLang="ja-JP" sz="7200" dirty="0"/>
          </a:p>
        </p:txBody>
      </p:sp>
      <p:sp>
        <p:nvSpPr>
          <p:cNvPr id="12" name="テキスト ボックス 11">
            <a:extLst>
              <a:ext uri="{FF2B5EF4-FFF2-40B4-BE49-F238E27FC236}">
                <a16:creationId xmlns:a16="http://schemas.microsoft.com/office/drawing/2014/main" id="{86DFF1C5-BF98-9792-1E92-E216A9D9B30D}"/>
              </a:ext>
            </a:extLst>
          </p:cNvPr>
          <p:cNvSpPr txBox="1"/>
          <p:nvPr/>
        </p:nvSpPr>
        <p:spPr>
          <a:xfrm>
            <a:off x="1016936" y="1109600"/>
            <a:ext cx="11368237" cy="400110"/>
          </a:xfrm>
          <a:prstGeom prst="rect">
            <a:avLst/>
          </a:prstGeom>
          <a:noFill/>
        </p:spPr>
        <p:txBody>
          <a:bodyPr wrap="square" rtlCol="0">
            <a:spAutoFit/>
          </a:bodyPr>
          <a:lstStyle/>
          <a:p>
            <a:r>
              <a:rPr kumimoji="1" lang="ja-JP" altLang="en-US" sz="2000" dirty="0"/>
              <a:t>・</a:t>
            </a:r>
            <a:r>
              <a:rPr kumimoji="1" lang="en-US" altLang="ja-JP" sz="2000" dirty="0"/>
              <a:t>[Name]</a:t>
            </a:r>
            <a:r>
              <a:rPr kumimoji="1" lang="ja-JP" altLang="en-US" sz="2000" dirty="0"/>
              <a:t>にブランチの名前を入力して</a:t>
            </a:r>
            <a:r>
              <a:rPr kumimoji="1" lang="en-US" altLang="ja-JP" sz="2000" dirty="0"/>
              <a:t>[Create branch]</a:t>
            </a:r>
            <a:r>
              <a:rPr kumimoji="1" lang="ja-JP" altLang="en-US" sz="2000" dirty="0"/>
              <a:t>をクリック</a:t>
            </a:r>
            <a:endParaRPr kumimoji="1" lang="en-US" altLang="ja-JP" sz="2000" dirty="0"/>
          </a:p>
        </p:txBody>
      </p:sp>
      <p:sp>
        <p:nvSpPr>
          <p:cNvPr id="13" name="テキスト ボックス 12">
            <a:extLst>
              <a:ext uri="{FF2B5EF4-FFF2-40B4-BE49-F238E27FC236}">
                <a16:creationId xmlns:a16="http://schemas.microsoft.com/office/drawing/2014/main" id="{CEF3BA58-39C6-85B5-93B5-77720679A274}"/>
              </a:ext>
            </a:extLst>
          </p:cNvPr>
          <p:cNvSpPr txBox="1"/>
          <p:nvPr/>
        </p:nvSpPr>
        <p:spPr>
          <a:xfrm>
            <a:off x="1016935" y="1545991"/>
            <a:ext cx="11368237" cy="400110"/>
          </a:xfrm>
          <a:prstGeom prst="rect">
            <a:avLst/>
          </a:prstGeom>
          <a:noFill/>
        </p:spPr>
        <p:txBody>
          <a:bodyPr wrap="square" rtlCol="0">
            <a:spAutoFit/>
          </a:bodyPr>
          <a:lstStyle/>
          <a:p>
            <a:r>
              <a:rPr kumimoji="1" lang="ja-JP" altLang="en-US" sz="2000" dirty="0"/>
              <a:t>・これでブランチの完成です</a:t>
            </a:r>
            <a:r>
              <a:rPr kumimoji="1" lang="en-US" altLang="ja-JP" sz="2000" dirty="0"/>
              <a:t>!</a:t>
            </a:r>
          </a:p>
        </p:txBody>
      </p:sp>
      <p:sp>
        <p:nvSpPr>
          <p:cNvPr id="20" name="正方形/長方形 19">
            <a:extLst>
              <a:ext uri="{FF2B5EF4-FFF2-40B4-BE49-F238E27FC236}">
                <a16:creationId xmlns:a16="http://schemas.microsoft.com/office/drawing/2014/main" id="{A9E168FC-A528-2690-E475-3310015FCBCF}"/>
              </a:ext>
            </a:extLst>
          </p:cNvPr>
          <p:cNvSpPr/>
          <p:nvPr/>
        </p:nvSpPr>
        <p:spPr>
          <a:xfrm>
            <a:off x="2614860" y="1963833"/>
            <a:ext cx="3152894" cy="46565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CB4F5904-8D6A-4B7D-B893-9A1DCC1BFDC6}"/>
              </a:ext>
            </a:extLst>
          </p:cNvPr>
          <p:cNvSpPr/>
          <p:nvPr/>
        </p:nvSpPr>
        <p:spPr>
          <a:xfrm>
            <a:off x="7271388" y="3235569"/>
            <a:ext cx="4773783" cy="88626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76F7C0D6-2715-91AB-40F6-290095197AA1}"/>
              </a:ext>
            </a:extLst>
          </p:cNvPr>
          <p:cNvSpPr/>
          <p:nvPr/>
        </p:nvSpPr>
        <p:spPr>
          <a:xfrm>
            <a:off x="8646300" y="4840425"/>
            <a:ext cx="1805996" cy="57006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30365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3E02C-3369-AE1A-7891-444949FADE46}"/>
              </a:ext>
            </a:extLst>
          </p:cNvPr>
          <p:cNvSpPr>
            <a:spLocks noGrp="1"/>
          </p:cNvSpPr>
          <p:nvPr>
            <p:ph type="title"/>
          </p:nvPr>
        </p:nvSpPr>
        <p:spPr/>
        <p:txBody>
          <a:bodyPr/>
          <a:lstStyle/>
          <a:p>
            <a:r>
              <a:rPr kumimoji="1" lang="ja-JP" altLang="en-US" dirty="0"/>
              <a:t>キーワード</a:t>
            </a:r>
          </a:p>
        </p:txBody>
      </p:sp>
      <p:sp>
        <p:nvSpPr>
          <p:cNvPr id="4" name="テキスト ボックス 3">
            <a:extLst>
              <a:ext uri="{FF2B5EF4-FFF2-40B4-BE49-F238E27FC236}">
                <a16:creationId xmlns:a16="http://schemas.microsoft.com/office/drawing/2014/main" id="{045A122D-DFD3-49B0-4B10-52EDBE0DF24F}"/>
              </a:ext>
            </a:extLst>
          </p:cNvPr>
          <p:cNvSpPr txBox="1"/>
          <p:nvPr/>
        </p:nvSpPr>
        <p:spPr>
          <a:xfrm>
            <a:off x="1251678" y="1122213"/>
            <a:ext cx="4844322" cy="2308324"/>
          </a:xfrm>
          <a:prstGeom prst="rect">
            <a:avLst/>
          </a:prstGeom>
          <a:noFill/>
        </p:spPr>
        <p:txBody>
          <a:bodyPr wrap="square" rtlCol="0">
            <a:spAutoFit/>
          </a:bodyPr>
          <a:lstStyle/>
          <a:p>
            <a:r>
              <a:rPr kumimoji="1" lang="ja-JP" altLang="en-US" dirty="0"/>
              <a:t>・リポジトリ</a:t>
            </a:r>
            <a:endParaRPr kumimoji="1" lang="en-US" altLang="ja-JP" dirty="0"/>
          </a:p>
          <a:p>
            <a:r>
              <a:rPr kumimoji="1" lang="en-US" altLang="ja-JP" dirty="0"/>
              <a:t>	</a:t>
            </a:r>
            <a:r>
              <a:rPr kumimoji="1" lang="ja-JP" altLang="en-US" dirty="0"/>
              <a:t>ローカルリポジトリ</a:t>
            </a:r>
            <a:endParaRPr kumimoji="1" lang="en-US" altLang="ja-JP" dirty="0"/>
          </a:p>
          <a:p>
            <a:r>
              <a:rPr kumimoji="1" lang="en-US" altLang="ja-JP" dirty="0"/>
              <a:t>	</a:t>
            </a:r>
            <a:r>
              <a:rPr kumimoji="1" lang="ja-JP" altLang="en-US" dirty="0"/>
              <a:t>リモートリポジトリ</a:t>
            </a:r>
            <a:endParaRPr kumimoji="1" lang="en-US" altLang="ja-JP" dirty="0"/>
          </a:p>
          <a:p>
            <a:r>
              <a:rPr kumimoji="1" lang="ja-JP" altLang="en-US" dirty="0"/>
              <a:t>・フォーク</a:t>
            </a:r>
            <a:endParaRPr kumimoji="1" lang="en-US" altLang="ja-JP" dirty="0"/>
          </a:p>
          <a:p>
            <a:r>
              <a:rPr kumimoji="1" lang="ja-JP" altLang="en-US" dirty="0"/>
              <a:t>・クローン</a:t>
            </a:r>
            <a:endParaRPr kumimoji="1" lang="en-US" altLang="ja-JP" dirty="0"/>
          </a:p>
          <a:p>
            <a:r>
              <a:rPr kumimoji="1" lang="ja-JP" altLang="en-US" dirty="0"/>
              <a:t>・イニット</a:t>
            </a:r>
            <a:br>
              <a:rPr kumimoji="1" lang="en-US" altLang="ja-JP" dirty="0"/>
            </a:br>
            <a:endParaRPr kumimoji="1" lang="en-US" altLang="ja-JP" dirty="0"/>
          </a:p>
          <a:p>
            <a:endParaRPr kumimoji="1" lang="ja-JP" altLang="en-US" dirty="0"/>
          </a:p>
        </p:txBody>
      </p:sp>
      <p:pic>
        <p:nvPicPr>
          <p:cNvPr id="3074" name="Picture 2">
            <a:extLst>
              <a:ext uri="{FF2B5EF4-FFF2-40B4-BE49-F238E27FC236}">
                <a16:creationId xmlns:a16="http://schemas.microsoft.com/office/drawing/2014/main" id="{AF85911D-A6DB-32DC-6A63-E112B4DB7F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0839" y="0"/>
            <a:ext cx="4675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65750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グループ化 21">
            <a:extLst>
              <a:ext uri="{FF2B5EF4-FFF2-40B4-BE49-F238E27FC236}">
                <a16:creationId xmlns:a16="http://schemas.microsoft.com/office/drawing/2014/main" id="{79B5C13E-B494-7C68-3866-611481BDF587}"/>
              </a:ext>
            </a:extLst>
          </p:cNvPr>
          <p:cNvGrpSpPr/>
          <p:nvPr/>
        </p:nvGrpSpPr>
        <p:grpSpPr>
          <a:xfrm>
            <a:off x="194741" y="634257"/>
            <a:ext cx="4360985" cy="3123414"/>
            <a:chOff x="996262" y="3724207"/>
            <a:chExt cx="4360985" cy="3123414"/>
          </a:xfrm>
        </p:grpSpPr>
        <p:pic>
          <p:nvPicPr>
            <p:cNvPr id="6" name="図 5" descr="コンピューターのスクリーンショット&#10;&#10;自動的に生成された説明">
              <a:extLst>
                <a:ext uri="{FF2B5EF4-FFF2-40B4-BE49-F238E27FC236}">
                  <a16:creationId xmlns:a16="http://schemas.microsoft.com/office/drawing/2014/main" id="{949865E0-1423-234C-955E-3EE6481615AF}"/>
                </a:ext>
              </a:extLst>
            </p:cNvPr>
            <p:cNvPicPr>
              <a:picLocks noChangeAspect="1"/>
            </p:cNvPicPr>
            <p:nvPr/>
          </p:nvPicPr>
          <p:blipFill rotWithShape="1">
            <a:blip r:embed="rId2">
              <a:extLst>
                <a:ext uri="{28A0092B-C50C-407E-A947-70E740481C1C}">
                  <a14:useLocalDpi xmlns:a14="http://schemas.microsoft.com/office/drawing/2010/main" val="0"/>
                </a:ext>
              </a:extLst>
            </a:blip>
            <a:srcRect l="16770" t="-1" r="52954" b="61432"/>
            <a:stretch/>
          </p:blipFill>
          <p:spPr>
            <a:xfrm>
              <a:off x="996262" y="3724207"/>
              <a:ext cx="4360985" cy="3123414"/>
            </a:xfrm>
            <a:prstGeom prst="rect">
              <a:avLst/>
            </a:prstGeom>
            <a:ln>
              <a:noFill/>
            </a:ln>
            <a:effectLst>
              <a:outerShdw blurRad="292100" dist="139700" dir="2700000" algn="tl" rotWithShape="0">
                <a:srgbClr val="333333">
                  <a:alpha val="65000"/>
                </a:srgbClr>
              </a:outerShdw>
            </a:effectLst>
          </p:spPr>
        </p:pic>
        <p:sp>
          <p:nvSpPr>
            <p:cNvPr id="16" name="正方形/長方形 15">
              <a:extLst>
                <a:ext uri="{FF2B5EF4-FFF2-40B4-BE49-F238E27FC236}">
                  <a16:creationId xmlns:a16="http://schemas.microsoft.com/office/drawing/2014/main" id="{BF776905-B4A8-D059-7CB0-0918CB5C3797}"/>
                </a:ext>
              </a:extLst>
            </p:cNvPr>
            <p:cNvSpPr/>
            <p:nvPr/>
          </p:nvSpPr>
          <p:spPr>
            <a:xfrm>
              <a:off x="1204737" y="3966801"/>
              <a:ext cx="3944037" cy="285491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F28938C9-0A40-422C-EDE5-7B5C682E3032}"/>
              </a:ext>
            </a:extLst>
          </p:cNvPr>
          <p:cNvSpPr txBox="1"/>
          <p:nvPr/>
        </p:nvSpPr>
        <p:spPr>
          <a:xfrm>
            <a:off x="4764202" y="702935"/>
            <a:ext cx="5854638" cy="400110"/>
          </a:xfrm>
          <a:prstGeom prst="rect">
            <a:avLst/>
          </a:prstGeom>
          <a:noFill/>
        </p:spPr>
        <p:txBody>
          <a:bodyPr wrap="square" rtlCol="0">
            <a:spAutoFit/>
          </a:bodyPr>
          <a:lstStyle/>
          <a:p>
            <a:r>
              <a:rPr kumimoji="1" lang="ja-JP" altLang="en-US" sz="2000" dirty="0"/>
              <a:t>・ブランチができたので少し使ってみましょう</a:t>
            </a:r>
            <a:r>
              <a:rPr kumimoji="1" lang="en-US" altLang="ja-JP" sz="2000" dirty="0"/>
              <a:t>!</a:t>
            </a:r>
          </a:p>
        </p:txBody>
      </p:sp>
      <p:sp>
        <p:nvSpPr>
          <p:cNvPr id="10" name="テキスト ボックス 9">
            <a:extLst>
              <a:ext uri="{FF2B5EF4-FFF2-40B4-BE49-F238E27FC236}">
                <a16:creationId xmlns:a16="http://schemas.microsoft.com/office/drawing/2014/main" id="{2184EF74-A50E-DAC3-EC68-BA60E959CE92}"/>
              </a:ext>
            </a:extLst>
          </p:cNvPr>
          <p:cNvSpPr txBox="1"/>
          <p:nvPr/>
        </p:nvSpPr>
        <p:spPr>
          <a:xfrm>
            <a:off x="4764201" y="1147673"/>
            <a:ext cx="8099376" cy="707886"/>
          </a:xfrm>
          <a:prstGeom prst="rect">
            <a:avLst/>
          </a:prstGeom>
          <a:noFill/>
        </p:spPr>
        <p:txBody>
          <a:bodyPr wrap="square" rtlCol="0">
            <a:spAutoFit/>
          </a:bodyPr>
          <a:lstStyle/>
          <a:p>
            <a:r>
              <a:rPr kumimoji="1" lang="ja-JP" altLang="en-US" sz="2000" dirty="0"/>
              <a:t>・赤枠の</a:t>
            </a:r>
            <a:r>
              <a:rPr kumimoji="1" lang="en-US" altLang="ja-JP" sz="2000" dirty="0"/>
              <a:t>[Current branch]</a:t>
            </a:r>
            <a:r>
              <a:rPr kumimoji="1" lang="ja-JP" altLang="en-US" sz="2000" dirty="0"/>
              <a:t>をクリックするとブランチを変更</a:t>
            </a:r>
            <a:endParaRPr kumimoji="1" lang="en-US" altLang="ja-JP" sz="2000" dirty="0"/>
          </a:p>
          <a:p>
            <a:r>
              <a:rPr kumimoji="1" lang="ja-JP" altLang="en-US" sz="2000" dirty="0"/>
              <a:t>　できるので、そこで先ほど作成したブランチに切り替えます</a:t>
            </a:r>
            <a:endParaRPr kumimoji="1" lang="en-US" altLang="ja-JP" sz="2000" dirty="0"/>
          </a:p>
        </p:txBody>
      </p:sp>
      <p:sp>
        <p:nvSpPr>
          <p:cNvPr id="11" name="テキスト ボックス 10">
            <a:extLst>
              <a:ext uri="{FF2B5EF4-FFF2-40B4-BE49-F238E27FC236}">
                <a16:creationId xmlns:a16="http://schemas.microsoft.com/office/drawing/2014/main" id="{A449874F-76FB-21CC-FBAD-A4846FA1C309}"/>
              </a:ext>
            </a:extLst>
          </p:cNvPr>
          <p:cNvSpPr txBox="1"/>
          <p:nvPr/>
        </p:nvSpPr>
        <p:spPr>
          <a:xfrm>
            <a:off x="4764201" y="1889674"/>
            <a:ext cx="8610772" cy="707886"/>
          </a:xfrm>
          <a:prstGeom prst="rect">
            <a:avLst/>
          </a:prstGeom>
          <a:noFill/>
        </p:spPr>
        <p:txBody>
          <a:bodyPr wrap="square" rtlCol="0">
            <a:spAutoFit/>
          </a:bodyPr>
          <a:lstStyle/>
          <a:p>
            <a:r>
              <a:rPr kumimoji="1" lang="ja-JP" altLang="en-US" sz="2000" dirty="0"/>
              <a:t>・その後ローカルリポジトリを開き新しいテキストファイルを</a:t>
            </a:r>
            <a:endParaRPr kumimoji="1" lang="en-US" altLang="ja-JP" sz="2000" dirty="0"/>
          </a:p>
          <a:p>
            <a:r>
              <a:rPr kumimoji="1" lang="ja-JP" altLang="en-US" sz="2000" dirty="0"/>
              <a:t>　作成します</a:t>
            </a:r>
            <a:endParaRPr kumimoji="1" lang="en-US" altLang="ja-JP" sz="2000" dirty="0"/>
          </a:p>
        </p:txBody>
      </p:sp>
      <p:sp>
        <p:nvSpPr>
          <p:cNvPr id="12" name="テキスト ボックス 11">
            <a:extLst>
              <a:ext uri="{FF2B5EF4-FFF2-40B4-BE49-F238E27FC236}">
                <a16:creationId xmlns:a16="http://schemas.microsoft.com/office/drawing/2014/main" id="{468C0774-A6C0-977B-6103-64F45AD7C6AD}"/>
              </a:ext>
            </a:extLst>
          </p:cNvPr>
          <p:cNvSpPr txBox="1"/>
          <p:nvPr/>
        </p:nvSpPr>
        <p:spPr>
          <a:xfrm>
            <a:off x="4749687" y="2631675"/>
            <a:ext cx="11368237" cy="707886"/>
          </a:xfrm>
          <a:prstGeom prst="rect">
            <a:avLst/>
          </a:prstGeom>
          <a:noFill/>
        </p:spPr>
        <p:txBody>
          <a:bodyPr wrap="square" rtlCol="0">
            <a:spAutoFit/>
          </a:bodyPr>
          <a:lstStyle/>
          <a:p>
            <a:r>
              <a:rPr kumimoji="1" lang="ja-JP" altLang="en-US" sz="2000" dirty="0"/>
              <a:t>・</a:t>
            </a:r>
            <a:r>
              <a:rPr kumimoji="1" lang="en-US" altLang="ja-JP" sz="2000" dirty="0"/>
              <a:t>Git</a:t>
            </a:r>
            <a:r>
              <a:rPr kumimoji="1" lang="ja-JP" altLang="en-US" sz="2000" dirty="0"/>
              <a:t>の画面に戻りコミット・プッシュを行い、</a:t>
            </a:r>
            <a:endParaRPr kumimoji="1" lang="en-US" altLang="ja-JP" sz="2000" dirty="0"/>
          </a:p>
          <a:p>
            <a:r>
              <a:rPr kumimoji="1" lang="ja-JP" altLang="en-US" sz="2000" dirty="0"/>
              <a:t>　</a:t>
            </a:r>
            <a:r>
              <a:rPr kumimoji="1" lang="en-US" altLang="ja-JP" sz="2000" dirty="0"/>
              <a:t>main</a:t>
            </a:r>
            <a:r>
              <a:rPr kumimoji="1" lang="ja-JP" altLang="en-US" sz="2000" dirty="0"/>
              <a:t>のブランチに切り替えてみましょう</a:t>
            </a:r>
            <a:endParaRPr kumimoji="1" lang="en-US" altLang="ja-JP" sz="2000" dirty="0"/>
          </a:p>
        </p:txBody>
      </p:sp>
      <p:sp>
        <p:nvSpPr>
          <p:cNvPr id="13" name="テキスト ボックス 12">
            <a:extLst>
              <a:ext uri="{FF2B5EF4-FFF2-40B4-BE49-F238E27FC236}">
                <a16:creationId xmlns:a16="http://schemas.microsoft.com/office/drawing/2014/main" id="{DFCC328E-D67F-554E-512F-7C9DDDE812FC}"/>
              </a:ext>
            </a:extLst>
          </p:cNvPr>
          <p:cNvSpPr txBox="1"/>
          <p:nvPr/>
        </p:nvSpPr>
        <p:spPr>
          <a:xfrm>
            <a:off x="4764201" y="3274528"/>
            <a:ext cx="11368237" cy="707886"/>
          </a:xfrm>
          <a:prstGeom prst="rect">
            <a:avLst/>
          </a:prstGeom>
          <a:noFill/>
        </p:spPr>
        <p:txBody>
          <a:bodyPr wrap="square" rtlCol="0">
            <a:spAutoFit/>
          </a:bodyPr>
          <a:lstStyle/>
          <a:p>
            <a:r>
              <a:rPr kumimoji="1" lang="ja-JP" altLang="en-US" sz="2000" dirty="0"/>
              <a:t>・そしてもう一度ローカルリポジトリを開いてみると</a:t>
            </a:r>
            <a:endParaRPr kumimoji="1" lang="en-US" altLang="ja-JP" sz="2000" dirty="0"/>
          </a:p>
          <a:p>
            <a:r>
              <a:rPr kumimoji="1" lang="ja-JP" altLang="en-US" sz="2000" dirty="0"/>
              <a:t>　先ほど作ったファイルがなくなっていると思います。</a:t>
            </a:r>
            <a:endParaRPr kumimoji="1" lang="en-US" altLang="ja-JP" sz="2000" dirty="0"/>
          </a:p>
        </p:txBody>
      </p:sp>
      <p:sp>
        <p:nvSpPr>
          <p:cNvPr id="15" name="テキスト ボックス 14">
            <a:extLst>
              <a:ext uri="{FF2B5EF4-FFF2-40B4-BE49-F238E27FC236}">
                <a16:creationId xmlns:a16="http://schemas.microsoft.com/office/drawing/2014/main" id="{6613F1AD-5FF3-A61D-115F-43032D6F9FB7}"/>
              </a:ext>
            </a:extLst>
          </p:cNvPr>
          <p:cNvSpPr txBox="1"/>
          <p:nvPr/>
        </p:nvSpPr>
        <p:spPr>
          <a:xfrm>
            <a:off x="4764201" y="3912000"/>
            <a:ext cx="11368237" cy="400110"/>
          </a:xfrm>
          <a:prstGeom prst="rect">
            <a:avLst/>
          </a:prstGeom>
          <a:noFill/>
        </p:spPr>
        <p:txBody>
          <a:bodyPr wrap="square" rtlCol="0">
            <a:spAutoFit/>
          </a:bodyPr>
          <a:lstStyle/>
          <a:p>
            <a:r>
              <a:rPr kumimoji="1" lang="ja-JP" altLang="en-US" sz="2000" dirty="0"/>
              <a:t>・これがブランチの機能です</a:t>
            </a:r>
            <a:endParaRPr kumimoji="1" lang="en-US" altLang="ja-JP" sz="2000" dirty="0"/>
          </a:p>
        </p:txBody>
      </p:sp>
      <p:grpSp>
        <p:nvGrpSpPr>
          <p:cNvPr id="23" name="グループ化 22">
            <a:extLst>
              <a:ext uri="{FF2B5EF4-FFF2-40B4-BE49-F238E27FC236}">
                <a16:creationId xmlns:a16="http://schemas.microsoft.com/office/drawing/2014/main" id="{E4A997A1-58FC-C6D5-F948-E208E3C0B744}"/>
              </a:ext>
            </a:extLst>
          </p:cNvPr>
          <p:cNvGrpSpPr/>
          <p:nvPr/>
        </p:nvGrpSpPr>
        <p:grpSpPr>
          <a:xfrm>
            <a:off x="403216" y="4305153"/>
            <a:ext cx="6283503" cy="1200329"/>
            <a:chOff x="5621992" y="4621054"/>
            <a:chExt cx="6283503" cy="1200329"/>
          </a:xfrm>
        </p:grpSpPr>
        <p:pic>
          <p:nvPicPr>
            <p:cNvPr id="4" name="図 3" descr="グラフィカル ユーザー インターフェイス, テキスト, アプリケーション&#10;&#10;自動的に生成された説明">
              <a:extLst>
                <a:ext uri="{FF2B5EF4-FFF2-40B4-BE49-F238E27FC236}">
                  <a16:creationId xmlns:a16="http://schemas.microsoft.com/office/drawing/2014/main" id="{BEB418B0-7667-3109-62A4-1EDD05DE4755}"/>
                </a:ext>
              </a:extLst>
            </p:cNvPr>
            <p:cNvPicPr>
              <a:picLocks noChangeAspect="1"/>
            </p:cNvPicPr>
            <p:nvPr/>
          </p:nvPicPr>
          <p:blipFill rotWithShape="1">
            <a:blip r:embed="rId3">
              <a:extLst>
                <a:ext uri="{28A0092B-C50C-407E-A947-70E740481C1C}">
                  <a14:useLocalDpi xmlns:a14="http://schemas.microsoft.com/office/drawing/2010/main" val="0"/>
                </a:ext>
              </a:extLst>
            </a:blip>
            <a:srcRect l="18449" r="47043" b="88275"/>
            <a:stretch/>
          </p:blipFill>
          <p:spPr>
            <a:xfrm>
              <a:off x="5621992" y="4621054"/>
              <a:ext cx="6283503" cy="1200329"/>
            </a:xfrm>
            <a:prstGeom prst="rect">
              <a:avLst/>
            </a:prstGeom>
            <a:ln>
              <a:noFill/>
            </a:ln>
            <a:effectLst>
              <a:outerShdw blurRad="292100" dist="139700" dir="2700000" algn="tl" rotWithShape="0">
                <a:srgbClr val="333333">
                  <a:alpha val="65000"/>
                </a:srgbClr>
              </a:outerShdw>
            </a:effectLst>
          </p:spPr>
        </p:pic>
        <p:sp>
          <p:nvSpPr>
            <p:cNvPr id="20" name="正方形/長方形 19">
              <a:extLst>
                <a:ext uri="{FF2B5EF4-FFF2-40B4-BE49-F238E27FC236}">
                  <a16:creationId xmlns:a16="http://schemas.microsoft.com/office/drawing/2014/main" id="{96CCBF78-B361-8651-64AD-E40EACD45535}"/>
                </a:ext>
              </a:extLst>
            </p:cNvPr>
            <p:cNvSpPr/>
            <p:nvPr/>
          </p:nvSpPr>
          <p:spPr>
            <a:xfrm>
              <a:off x="8571576" y="5035078"/>
              <a:ext cx="3189014" cy="675249"/>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1" name="テキスト ボックス 20">
            <a:extLst>
              <a:ext uri="{FF2B5EF4-FFF2-40B4-BE49-F238E27FC236}">
                <a16:creationId xmlns:a16="http://schemas.microsoft.com/office/drawing/2014/main" id="{F562671E-0621-58B0-9AD1-6E2B6D7E4FE3}"/>
              </a:ext>
            </a:extLst>
          </p:cNvPr>
          <p:cNvSpPr txBox="1"/>
          <p:nvPr/>
        </p:nvSpPr>
        <p:spPr>
          <a:xfrm>
            <a:off x="403216" y="5581039"/>
            <a:ext cx="11368237" cy="400110"/>
          </a:xfrm>
          <a:prstGeom prst="rect">
            <a:avLst/>
          </a:prstGeom>
          <a:noFill/>
        </p:spPr>
        <p:txBody>
          <a:bodyPr wrap="square" rtlCol="0">
            <a:spAutoFit/>
          </a:bodyPr>
          <a:lstStyle/>
          <a:p>
            <a:r>
              <a:rPr kumimoji="1" lang="en-US" altLang="ja-JP" sz="2000" b="1" dirty="0">
                <a:solidFill>
                  <a:srgbClr val="00B0F0"/>
                </a:solidFill>
              </a:rPr>
              <a:t>※</a:t>
            </a:r>
            <a:r>
              <a:rPr kumimoji="1" lang="ja-JP" altLang="en-US" sz="2000" b="1" dirty="0">
                <a:solidFill>
                  <a:srgbClr val="00B0F0"/>
                </a:solidFill>
              </a:rPr>
              <a:t>プッシュは文字が前回の時と変わっていますが、同じやり方で大丈夫です</a:t>
            </a:r>
            <a:endParaRPr kumimoji="1" lang="en-US" altLang="ja-JP" sz="2000" b="1" dirty="0">
              <a:solidFill>
                <a:srgbClr val="00B0F0"/>
              </a:solidFill>
            </a:endParaRPr>
          </a:p>
        </p:txBody>
      </p:sp>
    </p:spTree>
    <p:extLst>
      <p:ext uri="{BB962C8B-B14F-4D97-AF65-F5344CB8AC3E}">
        <p14:creationId xmlns:p14="http://schemas.microsoft.com/office/powerpoint/2010/main" val="23449540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5863769" y="742519"/>
            <a:ext cx="6205818" cy="400110"/>
          </a:xfrm>
          <a:prstGeom prst="rect">
            <a:avLst/>
          </a:prstGeom>
          <a:noFill/>
        </p:spPr>
        <p:txBody>
          <a:bodyPr wrap="square" rtlCol="0">
            <a:spAutoFit/>
          </a:bodyPr>
          <a:lstStyle/>
          <a:p>
            <a:r>
              <a:rPr kumimoji="1" lang="ja-JP" altLang="en-US" sz="2000" dirty="0"/>
              <a:t>・メインの内容をブランチにマージしてみましょう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pic>
        <p:nvPicPr>
          <p:cNvPr id="7" name="図 6" descr="コンピューターのスクリーンショット&#10;&#10;自動的に生成された説明">
            <a:extLst>
              <a:ext uri="{FF2B5EF4-FFF2-40B4-BE49-F238E27FC236}">
                <a16:creationId xmlns:a16="http://schemas.microsoft.com/office/drawing/2014/main" id="{97C3D94A-F18A-6FD8-A99B-774335D71A5A}"/>
              </a:ext>
            </a:extLst>
          </p:cNvPr>
          <p:cNvPicPr>
            <a:picLocks noChangeAspect="1"/>
          </p:cNvPicPr>
          <p:nvPr/>
        </p:nvPicPr>
        <p:blipFill rotWithShape="1">
          <a:blip r:embed="rId2">
            <a:extLst>
              <a:ext uri="{28A0092B-C50C-407E-A947-70E740481C1C}">
                <a14:useLocalDpi xmlns:a14="http://schemas.microsoft.com/office/drawing/2010/main" val="0"/>
              </a:ext>
            </a:extLst>
          </a:blip>
          <a:srcRect l="9524" r="58214" b="28722"/>
          <a:stretch/>
        </p:blipFill>
        <p:spPr>
          <a:xfrm>
            <a:off x="615896" y="670538"/>
            <a:ext cx="5247875" cy="6111288"/>
          </a:xfrm>
          <a:prstGeom prst="rect">
            <a:avLst/>
          </a:prstGeom>
          <a:ln>
            <a:noFill/>
          </a:ln>
          <a:effectLst>
            <a:outerShdw blurRad="292100" dist="139700" dir="2700000" algn="tl" rotWithShape="0">
              <a:srgbClr val="333333">
                <a:alpha val="65000"/>
              </a:srgbClr>
            </a:outerShdw>
          </a:effectLst>
        </p:spPr>
      </p:pic>
      <p:sp>
        <p:nvSpPr>
          <p:cNvPr id="9" name="テキスト ボックス 8">
            <a:extLst>
              <a:ext uri="{FF2B5EF4-FFF2-40B4-BE49-F238E27FC236}">
                <a16:creationId xmlns:a16="http://schemas.microsoft.com/office/drawing/2014/main" id="{9E39B3A6-B51C-2788-7E47-4B8DC12F7DCD}"/>
              </a:ext>
            </a:extLst>
          </p:cNvPr>
          <p:cNvSpPr txBox="1"/>
          <p:nvPr/>
        </p:nvSpPr>
        <p:spPr>
          <a:xfrm>
            <a:off x="5863771" y="2732772"/>
            <a:ext cx="9747304" cy="707886"/>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endParaRPr kumimoji="1" lang="en-US" altLang="ja-JP" sz="2000" dirty="0"/>
          </a:p>
          <a:p>
            <a:r>
              <a:rPr kumimoji="1" lang="ja-JP" altLang="en-US" sz="2000" dirty="0"/>
              <a:t>　</a:t>
            </a:r>
            <a:r>
              <a:rPr kumimoji="1" lang="en-US" altLang="ja-JP" sz="2000" dirty="0"/>
              <a:t>[Update from main]</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A6907EBD-BECA-9B6D-0705-5769E47B772A}"/>
              </a:ext>
            </a:extLst>
          </p:cNvPr>
          <p:cNvSpPr txBox="1"/>
          <p:nvPr/>
        </p:nvSpPr>
        <p:spPr>
          <a:xfrm>
            <a:off x="5863771" y="3574010"/>
            <a:ext cx="9747304" cy="400110"/>
          </a:xfrm>
          <a:prstGeom prst="rect">
            <a:avLst/>
          </a:prstGeom>
          <a:noFill/>
        </p:spPr>
        <p:txBody>
          <a:bodyPr wrap="square" rtlCol="0">
            <a:spAutoFit/>
          </a:bodyPr>
          <a:lstStyle/>
          <a:p>
            <a:r>
              <a:rPr kumimoji="1" lang="ja-JP" altLang="en-US" sz="2000" dirty="0"/>
              <a:t>・これでメインの内容をブランチにマージできました</a:t>
            </a:r>
            <a:endParaRPr kumimoji="1" lang="en-US" altLang="ja-JP" sz="2000" dirty="0"/>
          </a:p>
        </p:txBody>
      </p:sp>
      <p:sp>
        <p:nvSpPr>
          <p:cNvPr id="12" name="正方形/長方形 11">
            <a:extLst>
              <a:ext uri="{FF2B5EF4-FFF2-40B4-BE49-F238E27FC236}">
                <a16:creationId xmlns:a16="http://schemas.microsoft.com/office/drawing/2014/main" id="{FB2971FB-CD01-3DE0-7341-C573610243BF}"/>
              </a:ext>
            </a:extLst>
          </p:cNvPr>
          <p:cNvSpPr/>
          <p:nvPr/>
        </p:nvSpPr>
        <p:spPr>
          <a:xfrm>
            <a:off x="1741715" y="503579"/>
            <a:ext cx="4049486" cy="611128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3844B646-FC4C-E413-163E-5560A5D4001B}"/>
              </a:ext>
            </a:extLst>
          </p:cNvPr>
          <p:cNvSpPr txBox="1"/>
          <p:nvPr/>
        </p:nvSpPr>
        <p:spPr>
          <a:xfrm>
            <a:off x="5863771" y="1275981"/>
            <a:ext cx="6328229" cy="1323439"/>
          </a:xfrm>
          <a:prstGeom prst="rect">
            <a:avLst/>
          </a:prstGeom>
          <a:noFill/>
        </p:spPr>
        <p:txBody>
          <a:bodyPr wrap="square" rtlCol="0">
            <a:spAutoFit/>
          </a:bodyPr>
          <a:lstStyle/>
          <a:p>
            <a:r>
              <a:rPr kumimoji="1" lang="ja-JP" altLang="en-US" sz="2000" dirty="0"/>
              <a:t>・ブランチを</a:t>
            </a:r>
            <a:r>
              <a:rPr kumimoji="1" lang="en-US" altLang="ja-JP" sz="2000" dirty="0"/>
              <a:t>main</a:t>
            </a:r>
            <a:r>
              <a:rPr kumimoji="1" lang="ja-JP" altLang="en-US" sz="2000" dirty="0"/>
              <a:t>に変更してローカルリポジトリの</a:t>
            </a:r>
            <a:endParaRPr kumimoji="1" lang="en-US" altLang="ja-JP" sz="2000" dirty="0"/>
          </a:p>
          <a:p>
            <a:r>
              <a:rPr kumimoji="1" lang="ja-JP" altLang="en-US" sz="2000" dirty="0"/>
              <a:t>　最初に作ったテキストファイルの内容を変更しま</a:t>
            </a:r>
            <a:endParaRPr kumimoji="1" lang="en-US" altLang="ja-JP" sz="2000" dirty="0"/>
          </a:p>
          <a:p>
            <a:r>
              <a:rPr kumimoji="1" lang="ja-JP" altLang="en-US" sz="2000" dirty="0"/>
              <a:t>　す（どんな内容に書き換えても大丈夫です。適当</a:t>
            </a:r>
            <a:endParaRPr kumimoji="1" lang="en-US" altLang="ja-JP" sz="2000" dirty="0"/>
          </a:p>
          <a:p>
            <a:r>
              <a:rPr kumimoji="1" lang="ja-JP" altLang="en-US" sz="2000" dirty="0"/>
              <a:t>　に好きなテキストを書き込みましょう）</a:t>
            </a:r>
            <a:endParaRPr kumimoji="1" lang="en-US" altLang="ja-JP" sz="2000" dirty="0"/>
          </a:p>
        </p:txBody>
      </p:sp>
      <p:sp>
        <p:nvSpPr>
          <p:cNvPr id="20" name="テキスト ボックス 19">
            <a:extLst>
              <a:ext uri="{FF2B5EF4-FFF2-40B4-BE49-F238E27FC236}">
                <a16:creationId xmlns:a16="http://schemas.microsoft.com/office/drawing/2014/main" id="{3DE2909A-74EE-9216-8119-02B6D47933E7}"/>
              </a:ext>
            </a:extLst>
          </p:cNvPr>
          <p:cNvSpPr txBox="1"/>
          <p:nvPr/>
        </p:nvSpPr>
        <p:spPr>
          <a:xfrm>
            <a:off x="5863769" y="4107472"/>
            <a:ext cx="6328229" cy="707886"/>
          </a:xfrm>
          <a:prstGeom prst="rect">
            <a:avLst/>
          </a:prstGeom>
          <a:noFill/>
        </p:spPr>
        <p:txBody>
          <a:bodyPr wrap="square" rtlCol="0">
            <a:spAutoFit/>
          </a:bodyPr>
          <a:lstStyle/>
          <a:p>
            <a:r>
              <a:rPr kumimoji="1" lang="ja-JP" altLang="en-US" sz="2000" dirty="0"/>
              <a:t>・ブランチを</a:t>
            </a:r>
            <a:r>
              <a:rPr kumimoji="1" lang="en-US" altLang="ja-JP" sz="2000" dirty="0"/>
              <a:t>main</a:t>
            </a:r>
            <a:r>
              <a:rPr kumimoji="1" lang="ja-JP" altLang="en-US" sz="2000" dirty="0"/>
              <a:t>から切り替えてリポジトリを確認</a:t>
            </a:r>
            <a:endParaRPr kumimoji="1" lang="en-US" altLang="ja-JP" sz="2000" dirty="0"/>
          </a:p>
          <a:p>
            <a:r>
              <a:rPr kumimoji="1" lang="ja-JP" altLang="en-US" sz="2000" dirty="0"/>
              <a:t>　してみましょう</a:t>
            </a:r>
            <a:endParaRPr kumimoji="1" lang="en-US" altLang="ja-JP" sz="2000" dirty="0"/>
          </a:p>
        </p:txBody>
      </p:sp>
      <p:sp>
        <p:nvSpPr>
          <p:cNvPr id="21" name="テキスト ボックス 20">
            <a:extLst>
              <a:ext uri="{FF2B5EF4-FFF2-40B4-BE49-F238E27FC236}">
                <a16:creationId xmlns:a16="http://schemas.microsoft.com/office/drawing/2014/main" id="{B74CD08D-7ED9-BB96-3A9C-2A56C5A4C397}"/>
              </a:ext>
            </a:extLst>
          </p:cNvPr>
          <p:cNvSpPr txBox="1"/>
          <p:nvPr/>
        </p:nvSpPr>
        <p:spPr>
          <a:xfrm>
            <a:off x="5863769" y="4948709"/>
            <a:ext cx="6328229" cy="707886"/>
          </a:xfrm>
          <a:prstGeom prst="rect">
            <a:avLst/>
          </a:prstGeom>
          <a:noFill/>
        </p:spPr>
        <p:txBody>
          <a:bodyPr wrap="square" rtlCol="0">
            <a:spAutoFit/>
          </a:bodyPr>
          <a:lstStyle/>
          <a:p>
            <a:r>
              <a:rPr kumimoji="1" lang="ja-JP" altLang="en-US" sz="2000" dirty="0"/>
              <a:t>・これでメインで書き換えた内容に変更されていれ</a:t>
            </a:r>
            <a:endParaRPr kumimoji="1" lang="en-US" altLang="ja-JP" sz="2000" dirty="0"/>
          </a:p>
          <a:p>
            <a:r>
              <a:rPr kumimoji="1" lang="ja-JP" altLang="en-US" sz="2000" dirty="0"/>
              <a:t>　ば</a:t>
            </a:r>
            <a:r>
              <a:rPr kumimoji="1" lang="en-US" altLang="ja-JP" sz="2000" dirty="0"/>
              <a:t>OK</a:t>
            </a:r>
          </a:p>
        </p:txBody>
      </p:sp>
    </p:spTree>
    <p:extLst>
      <p:ext uri="{BB962C8B-B14F-4D97-AF65-F5344CB8AC3E}">
        <p14:creationId xmlns:p14="http://schemas.microsoft.com/office/powerpoint/2010/main" val="122720455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6205818" cy="400110"/>
          </a:xfrm>
          <a:prstGeom prst="rect">
            <a:avLst/>
          </a:prstGeom>
          <a:noFill/>
        </p:spPr>
        <p:txBody>
          <a:bodyPr wrap="square" rtlCol="0">
            <a:spAutoFit/>
          </a:bodyPr>
          <a:lstStyle/>
          <a:p>
            <a:r>
              <a:rPr kumimoji="1" lang="ja-JP" altLang="en-US" sz="2000" dirty="0"/>
              <a:t>・ブランチの内容をメインにマージしてみましょう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990119" y="867654"/>
            <a:ext cx="9747304" cy="400110"/>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r>
              <a:rPr kumimoji="1" lang="en-US" altLang="ja-JP" sz="2000" dirty="0"/>
              <a:t>[Merge into current branch]</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A6907EBD-BECA-9B6D-0705-5769E47B772A}"/>
              </a:ext>
            </a:extLst>
          </p:cNvPr>
          <p:cNvSpPr txBox="1"/>
          <p:nvPr/>
        </p:nvSpPr>
        <p:spPr>
          <a:xfrm>
            <a:off x="1014615" y="1207592"/>
            <a:ext cx="9747304" cy="400110"/>
          </a:xfrm>
          <a:prstGeom prst="rect">
            <a:avLst/>
          </a:prstGeom>
          <a:noFill/>
        </p:spPr>
        <p:txBody>
          <a:bodyPr wrap="square" rtlCol="0">
            <a:spAutoFit/>
          </a:bodyPr>
          <a:lstStyle/>
          <a:p>
            <a:r>
              <a:rPr kumimoji="1" lang="ja-JP" altLang="en-US" sz="2000" dirty="0"/>
              <a:t>・メインにマージするブランチを選択して</a:t>
            </a:r>
            <a:r>
              <a:rPr kumimoji="1" lang="en-US" altLang="ja-JP" sz="2000" dirty="0"/>
              <a:t>[Create marge commit]</a:t>
            </a:r>
            <a:r>
              <a:rPr kumimoji="1" lang="ja-JP" altLang="en-US" sz="2000" dirty="0"/>
              <a:t>をクリック</a:t>
            </a:r>
            <a:endParaRPr kumimoji="1" lang="en-US" altLang="ja-JP" sz="2000" dirty="0"/>
          </a:p>
        </p:txBody>
      </p:sp>
      <p:sp>
        <p:nvSpPr>
          <p:cNvPr id="11" name="テキスト ボックス 10">
            <a:extLst>
              <a:ext uri="{FF2B5EF4-FFF2-40B4-BE49-F238E27FC236}">
                <a16:creationId xmlns:a16="http://schemas.microsoft.com/office/drawing/2014/main" id="{F7F5A188-F5A3-3148-346A-17CBD85265A1}"/>
              </a:ext>
            </a:extLst>
          </p:cNvPr>
          <p:cNvSpPr txBox="1"/>
          <p:nvPr/>
        </p:nvSpPr>
        <p:spPr>
          <a:xfrm>
            <a:off x="1014615" y="1507711"/>
            <a:ext cx="9747304" cy="400110"/>
          </a:xfrm>
          <a:prstGeom prst="rect">
            <a:avLst/>
          </a:prstGeom>
          <a:noFill/>
        </p:spPr>
        <p:txBody>
          <a:bodyPr wrap="square" rtlCol="0">
            <a:spAutoFit/>
          </a:bodyPr>
          <a:lstStyle/>
          <a:p>
            <a:r>
              <a:rPr kumimoji="1" lang="ja-JP" altLang="en-US" sz="2000" dirty="0"/>
              <a:t>・これでマージ完了です</a:t>
            </a:r>
            <a:endParaRPr kumimoji="1" lang="en-US" altLang="ja-JP" sz="2000" dirty="0"/>
          </a:p>
        </p:txBody>
      </p:sp>
      <p:grpSp>
        <p:nvGrpSpPr>
          <p:cNvPr id="8" name="グループ化 7">
            <a:extLst>
              <a:ext uri="{FF2B5EF4-FFF2-40B4-BE49-F238E27FC236}">
                <a16:creationId xmlns:a16="http://schemas.microsoft.com/office/drawing/2014/main" id="{D8D1B79F-D77A-ED03-C731-BB8A974B964D}"/>
              </a:ext>
            </a:extLst>
          </p:cNvPr>
          <p:cNvGrpSpPr/>
          <p:nvPr/>
        </p:nvGrpSpPr>
        <p:grpSpPr>
          <a:xfrm>
            <a:off x="420914" y="2144414"/>
            <a:ext cx="4601028" cy="4713586"/>
            <a:chOff x="624116" y="634258"/>
            <a:chExt cx="4601028" cy="4713586"/>
          </a:xfrm>
        </p:grpSpPr>
        <p:pic>
          <p:nvPicPr>
            <p:cNvPr id="5" name="図 4" descr="グラフィカル ユーザー インターフェイス, アプリケーション&#10;&#10;自動的に生成された説明">
              <a:extLst>
                <a:ext uri="{FF2B5EF4-FFF2-40B4-BE49-F238E27FC236}">
                  <a16:creationId xmlns:a16="http://schemas.microsoft.com/office/drawing/2014/main" id="{8EE25717-26CE-AA67-2E87-EAF9A3371705}"/>
                </a:ext>
              </a:extLst>
            </p:cNvPr>
            <p:cNvPicPr>
              <a:picLocks noChangeAspect="1"/>
            </p:cNvPicPr>
            <p:nvPr/>
          </p:nvPicPr>
          <p:blipFill rotWithShape="1">
            <a:blip r:embed="rId2">
              <a:extLst>
                <a:ext uri="{28A0092B-C50C-407E-A947-70E740481C1C}">
                  <a14:useLocalDpi xmlns:a14="http://schemas.microsoft.com/office/drawing/2010/main" val="0"/>
                </a:ext>
              </a:extLst>
            </a:blip>
            <a:srcRect l="5948" r="56314" b="32359"/>
            <a:stretch/>
          </p:blipFill>
          <p:spPr>
            <a:xfrm>
              <a:off x="624116" y="711324"/>
              <a:ext cx="4601028" cy="4636520"/>
            </a:xfrm>
            <a:prstGeom prst="rect">
              <a:avLst/>
            </a:prstGeom>
          </p:spPr>
        </p:pic>
        <p:sp>
          <p:nvSpPr>
            <p:cNvPr id="12" name="正方形/長方形 11">
              <a:extLst>
                <a:ext uri="{FF2B5EF4-FFF2-40B4-BE49-F238E27FC236}">
                  <a16:creationId xmlns:a16="http://schemas.microsoft.com/office/drawing/2014/main" id="{FB2971FB-CD01-3DE0-7341-C573610243BF}"/>
                </a:ext>
              </a:extLst>
            </p:cNvPr>
            <p:cNvSpPr/>
            <p:nvPr/>
          </p:nvSpPr>
          <p:spPr>
            <a:xfrm>
              <a:off x="1814285" y="634258"/>
              <a:ext cx="3193144" cy="459538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3" name="グループ化 12">
            <a:extLst>
              <a:ext uri="{FF2B5EF4-FFF2-40B4-BE49-F238E27FC236}">
                <a16:creationId xmlns:a16="http://schemas.microsoft.com/office/drawing/2014/main" id="{DC76D52B-B7E4-04AE-5F4D-6FAD3E2FD40F}"/>
              </a:ext>
            </a:extLst>
          </p:cNvPr>
          <p:cNvGrpSpPr/>
          <p:nvPr/>
        </p:nvGrpSpPr>
        <p:grpSpPr>
          <a:xfrm>
            <a:off x="7721600" y="2443739"/>
            <a:ext cx="4049486" cy="4192001"/>
            <a:chOff x="5747657" y="2417730"/>
            <a:chExt cx="4049486" cy="4192001"/>
          </a:xfrm>
        </p:grpSpPr>
        <p:pic>
          <p:nvPicPr>
            <p:cNvPr id="3" name="図 2" descr="グラフィカル ユーザー インターフェイス, アプリケーション&#10;&#10;自動的に生成された説明">
              <a:extLst>
                <a:ext uri="{FF2B5EF4-FFF2-40B4-BE49-F238E27FC236}">
                  <a16:creationId xmlns:a16="http://schemas.microsoft.com/office/drawing/2014/main" id="{CCF41C26-D4D2-C138-93F1-F36EEBD5B7CE}"/>
                </a:ext>
              </a:extLst>
            </p:cNvPr>
            <p:cNvPicPr>
              <a:picLocks noChangeAspect="1"/>
            </p:cNvPicPr>
            <p:nvPr/>
          </p:nvPicPr>
          <p:blipFill rotWithShape="1">
            <a:blip r:embed="rId3">
              <a:extLst>
                <a:ext uri="{28A0092B-C50C-407E-A947-70E740481C1C}">
                  <a14:useLocalDpi xmlns:a14="http://schemas.microsoft.com/office/drawing/2010/main" val="0"/>
                </a:ext>
              </a:extLst>
            </a:blip>
            <a:srcRect l="33210" t="16284" r="33575" b="22560"/>
            <a:stretch/>
          </p:blipFill>
          <p:spPr>
            <a:xfrm>
              <a:off x="5747657" y="2417730"/>
              <a:ext cx="4049486" cy="4192001"/>
            </a:xfrm>
            <a:prstGeom prst="rect">
              <a:avLst/>
            </a:prstGeom>
          </p:spPr>
        </p:pic>
        <p:sp>
          <p:nvSpPr>
            <p:cNvPr id="6" name="正方形/長方形 5">
              <a:extLst>
                <a:ext uri="{FF2B5EF4-FFF2-40B4-BE49-F238E27FC236}">
                  <a16:creationId xmlns:a16="http://schemas.microsoft.com/office/drawing/2014/main" id="{092FBBEF-2025-E480-B85B-626072B7B98B}"/>
                </a:ext>
              </a:extLst>
            </p:cNvPr>
            <p:cNvSpPr/>
            <p:nvPr/>
          </p:nvSpPr>
          <p:spPr>
            <a:xfrm>
              <a:off x="5863771" y="5994401"/>
              <a:ext cx="3831772" cy="571788"/>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93D36F0A-09B3-6002-EAD2-6B8796FFE8B1}"/>
              </a:ext>
            </a:extLst>
          </p:cNvPr>
          <p:cNvSpPr txBox="1"/>
          <p:nvPr/>
        </p:nvSpPr>
        <p:spPr>
          <a:xfrm>
            <a:off x="5856245" y="3879656"/>
            <a:ext cx="1031051" cy="1107996"/>
          </a:xfrm>
          <a:prstGeom prst="rect">
            <a:avLst/>
          </a:prstGeom>
          <a:noFill/>
        </p:spPr>
        <p:txBody>
          <a:bodyPr wrap="none" rtlCol="0">
            <a:spAutoFit/>
          </a:bodyPr>
          <a:lstStyle/>
          <a:p>
            <a:r>
              <a:rPr kumimoji="1" lang="ja-JP" altLang="en-US" sz="6600" dirty="0"/>
              <a:t>➡</a:t>
            </a:r>
          </a:p>
        </p:txBody>
      </p:sp>
      <p:sp>
        <p:nvSpPr>
          <p:cNvPr id="16" name="テキスト ボックス 15">
            <a:extLst>
              <a:ext uri="{FF2B5EF4-FFF2-40B4-BE49-F238E27FC236}">
                <a16:creationId xmlns:a16="http://schemas.microsoft.com/office/drawing/2014/main" id="{C22899BC-D428-FA87-E663-167FCD2D21C7}"/>
              </a:ext>
            </a:extLst>
          </p:cNvPr>
          <p:cNvSpPr txBox="1"/>
          <p:nvPr/>
        </p:nvSpPr>
        <p:spPr>
          <a:xfrm>
            <a:off x="1014615" y="1799347"/>
            <a:ext cx="9747304" cy="400110"/>
          </a:xfrm>
          <a:prstGeom prst="rect">
            <a:avLst/>
          </a:prstGeom>
          <a:noFill/>
        </p:spPr>
        <p:txBody>
          <a:bodyPr wrap="square" rtlCol="0">
            <a:spAutoFit/>
          </a:bodyPr>
          <a:lstStyle/>
          <a:p>
            <a:r>
              <a:rPr kumimoji="1" lang="ja-JP" altLang="en-US" sz="2000" dirty="0"/>
              <a:t>・ブランチをメインに切り替えてブランチの内容が適応されていれば</a:t>
            </a:r>
            <a:r>
              <a:rPr kumimoji="1" lang="en-US" altLang="ja-JP" sz="2000" dirty="0"/>
              <a:t>OK</a:t>
            </a:r>
          </a:p>
        </p:txBody>
      </p:sp>
    </p:spTree>
    <p:extLst>
      <p:ext uri="{BB962C8B-B14F-4D97-AF65-F5344CB8AC3E}">
        <p14:creationId xmlns:p14="http://schemas.microsoft.com/office/powerpoint/2010/main" val="224958166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6205818" cy="400110"/>
          </a:xfrm>
          <a:prstGeom prst="rect">
            <a:avLst/>
          </a:prstGeom>
          <a:noFill/>
        </p:spPr>
        <p:txBody>
          <a:bodyPr wrap="square" rtlCol="0">
            <a:spAutoFit/>
          </a:bodyPr>
          <a:lstStyle/>
          <a:p>
            <a:r>
              <a:rPr kumimoji="1" lang="ja-JP" altLang="en-US" sz="2000" dirty="0"/>
              <a:t>・次にブランチを消してみましょう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・ブランチを使ってみよう</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990119" y="867654"/>
            <a:ext cx="9747304" cy="400110"/>
          </a:xfrm>
          <a:prstGeom prst="rect">
            <a:avLst/>
          </a:prstGeom>
          <a:noFill/>
        </p:spPr>
        <p:txBody>
          <a:bodyPr wrap="square" rtlCol="0">
            <a:spAutoFit/>
          </a:bodyPr>
          <a:lstStyle/>
          <a:p>
            <a:r>
              <a:rPr kumimoji="1" lang="ja-JP" altLang="en-US" sz="2000" dirty="0"/>
              <a:t>・</a:t>
            </a:r>
            <a:r>
              <a:rPr kumimoji="1" lang="en-US" altLang="ja-JP" sz="2000" dirty="0"/>
              <a:t>[Branch]</a:t>
            </a:r>
            <a:r>
              <a:rPr kumimoji="1" lang="ja-JP" altLang="en-US" sz="2000" dirty="0"/>
              <a:t>をクリックし、プルダウンから</a:t>
            </a:r>
            <a:r>
              <a:rPr kumimoji="1" lang="en-US" altLang="ja-JP" sz="2000" dirty="0"/>
              <a:t>[Delete]</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A6907EBD-BECA-9B6D-0705-5769E47B772A}"/>
              </a:ext>
            </a:extLst>
          </p:cNvPr>
          <p:cNvSpPr txBox="1"/>
          <p:nvPr/>
        </p:nvSpPr>
        <p:spPr>
          <a:xfrm>
            <a:off x="1014615" y="1207592"/>
            <a:ext cx="9747304" cy="400110"/>
          </a:xfrm>
          <a:prstGeom prst="rect">
            <a:avLst/>
          </a:prstGeom>
          <a:noFill/>
        </p:spPr>
        <p:txBody>
          <a:bodyPr wrap="square" rtlCol="0">
            <a:spAutoFit/>
          </a:bodyPr>
          <a:lstStyle/>
          <a:p>
            <a:r>
              <a:rPr kumimoji="1" lang="ja-JP" altLang="en-US" sz="2000" dirty="0"/>
              <a:t>・青枠の</a:t>
            </a:r>
            <a:r>
              <a:rPr kumimoji="1" lang="en-US" altLang="ja-JP" sz="2000" dirty="0"/>
              <a:t>[Delete]</a:t>
            </a:r>
            <a:r>
              <a:rPr kumimoji="1" lang="ja-JP" altLang="en-US" sz="2000" dirty="0"/>
              <a:t>をクリック</a:t>
            </a:r>
            <a:endParaRPr kumimoji="1" lang="en-US" altLang="ja-JP" sz="2000" dirty="0"/>
          </a:p>
        </p:txBody>
      </p:sp>
      <p:sp>
        <p:nvSpPr>
          <p:cNvPr id="11" name="テキスト ボックス 10">
            <a:extLst>
              <a:ext uri="{FF2B5EF4-FFF2-40B4-BE49-F238E27FC236}">
                <a16:creationId xmlns:a16="http://schemas.microsoft.com/office/drawing/2014/main" id="{F7F5A188-F5A3-3148-346A-17CBD85265A1}"/>
              </a:ext>
            </a:extLst>
          </p:cNvPr>
          <p:cNvSpPr txBox="1"/>
          <p:nvPr/>
        </p:nvSpPr>
        <p:spPr>
          <a:xfrm>
            <a:off x="1014615" y="1507711"/>
            <a:ext cx="9747304" cy="400110"/>
          </a:xfrm>
          <a:prstGeom prst="rect">
            <a:avLst/>
          </a:prstGeom>
          <a:noFill/>
        </p:spPr>
        <p:txBody>
          <a:bodyPr wrap="square" rtlCol="0">
            <a:spAutoFit/>
          </a:bodyPr>
          <a:lstStyle/>
          <a:p>
            <a:r>
              <a:rPr kumimoji="1" lang="ja-JP" altLang="en-US" sz="2000" dirty="0"/>
              <a:t>・いつもプッシュしているときと同じようにプッシュします</a:t>
            </a:r>
            <a:endParaRPr kumimoji="1" lang="en-US" altLang="ja-JP" sz="2000" dirty="0"/>
          </a:p>
        </p:txBody>
      </p:sp>
      <p:sp>
        <p:nvSpPr>
          <p:cNvPr id="16" name="テキスト ボックス 15">
            <a:extLst>
              <a:ext uri="{FF2B5EF4-FFF2-40B4-BE49-F238E27FC236}">
                <a16:creationId xmlns:a16="http://schemas.microsoft.com/office/drawing/2014/main" id="{C22899BC-D428-FA87-E663-167FCD2D21C7}"/>
              </a:ext>
            </a:extLst>
          </p:cNvPr>
          <p:cNvSpPr txBox="1"/>
          <p:nvPr/>
        </p:nvSpPr>
        <p:spPr>
          <a:xfrm>
            <a:off x="5092235" y="3765063"/>
            <a:ext cx="1266362" cy="1200329"/>
          </a:xfrm>
          <a:prstGeom prst="rect">
            <a:avLst/>
          </a:prstGeom>
          <a:noFill/>
        </p:spPr>
        <p:txBody>
          <a:bodyPr wrap="square" rtlCol="0">
            <a:spAutoFit/>
          </a:bodyPr>
          <a:lstStyle/>
          <a:p>
            <a:r>
              <a:rPr kumimoji="1" lang="ja-JP" altLang="en-US" sz="7200" dirty="0"/>
              <a:t>➡</a:t>
            </a:r>
            <a:endParaRPr kumimoji="1" lang="en-US" altLang="ja-JP" sz="7200" dirty="0"/>
          </a:p>
        </p:txBody>
      </p:sp>
      <p:pic>
        <p:nvPicPr>
          <p:cNvPr id="4" name="図 3" descr="コンピューターのスクリーンショット&#10;&#10;自動的に生成された説明">
            <a:extLst>
              <a:ext uri="{FF2B5EF4-FFF2-40B4-BE49-F238E27FC236}">
                <a16:creationId xmlns:a16="http://schemas.microsoft.com/office/drawing/2014/main" id="{6FB25111-D8A4-5456-B1ED-567C22A93E27}"/>
              </a:ext>
            </a:extLst>
          </p:cNvPr>
          <p:cNvPicPr>
            <a:picLocks noChangeAspect="1"/>
          </p:cNvPicPr>
          <p:nvPr/>
        </p:nvPicPr>
        <p:blipFill rotWithShape="1">
          <a:blip r:embed="rId2">
            <a:extLst>
              <a:ext uri="{28A0092B-C50C-407E-A947-70E740481C1C}">
                <a14:useLocalDpi xmlns:a14="http://schemas.microsoft.com/office/drawing/2010/main" val="0"/>
              </a:ext>
            </a:extLst>
          </a:blip>
          <a:srcRect l="9462" r="58808" b="36404"/>
          <a:stretch/>
        </p:blipFill>
        <p:spPr>
          <a:xfrm>
            <a:off x="556544" y="2254949"/>
            <a:ext cx="3868615" cy="4359312"/>
          </a:xfrm>
          <a:prstGeom prst="rect">
            <a:avLst/>
          </a:prstGeom>
          <a:ln>
            <a:noFill/>
          </a:ln>
          <a:effectLst>
            <a:outerShdw blurRad="292100" dist="139700" dir="2700000" algn="tl" rotWithShape="0">
              <a:srgbClr val="333333">
                <a:alpha val="65000"/>
              </a:srgbClr>
            </a:outerShdw>
          </a:effectLst>
        </p:spPr>
      </p:pic>
      <p:pic>
        <p:nvPicPr>
          <p:cNvPr id="20" name="図 19" descr="グラフィカル ユーザー インターフェイス, テキスト, アプリケーション&#10;&#10;自動的に生成された説明">
            <a:extLst>
              <a:ext uri="{FF2B5EF4-FFF2-40B4-BE49-F238E27FC236}">
                <a16:creationId xmlns:a16="http://schemas.microsoft.com/office/drawing/2014/main" id="{42736A14-CA8B-F400-D7BE-FCA198E37A9B}"/>
              </a:ext>
            </a:extLst>
          </p:cNvPr>
          <p:cNvPicPr>
            <a:picLocks noChangeAspect="1"/>
          </p:cNvPicPr>
          <p:nvPr/>
        </p:nvPicPr>
        <p:blipFill rotWithShape="1">
          <a:blip r:embed="rId3">
            <a:extLst>
              <a:ext uri="{28A0092B-C50C-407E-A947-70E740481C1C}">
                <a14:useLocalDpi xmlns:a14="http://schemas.microsoft.com/office/drawing/2010/main" val="0"/>
              </a:ext>
            </a:extLst>
          </a:blip>
          <a:srcRect l="31846" t="30604" r="31808" b="36404"/>
          <a:stretch/>
        </p:blipFill>
        <p:spPr>
          <a:xfrm>
            <a:off x="7005710" y="3088770"/>
            <a:ext cx="4431323" cy="2261519"/>
          </a:xfrm>
          <a:prstGeom prst="rect">
            <a:avLst/>
          </a:prstGeom>
          <a:ln>
            <a:noFill/>
          </a:ln>
          <a:effectLst>
            <a:outerShdw blurRad="292100" dist="139700" dir="2700000" algn="tl" rotWithShape="0">
              <a:srgbClr val="333333">
                <a:alpha val="65000"/>
              </a:srgbClr>
            </a:outerShdw>
          </a:effectLst>
        </p:spPr>
      </p:pic>
      <p:sp>
        <p:nvSpPr>
          <p:cNvPr id="21" name="テキスト ボックス 20">
            <a:extLst>
              <a:ext uri="{FF2B5EF4-FFF2-40B4-BE49-F238E27FC236}">
                <a16:creationId xmlns:a16="http://schemas.microsoft.com/office/drawing/2014/main" id="{7D6B60DE-A9B9-E51A-FABA-987D2E060C7B}"/>
              </a:ext>
            </a:extLst>
          </p:cNvPr>
          <p:cNvSpPr txBox="1"/>
          <p:nvPr/>
        </p:nvSpPr>
        <p:spPr>
          <a:xfrm>
            <a:off x="1014615" y="1815206"/>
            <a:ext cx="9747304" cy="400110"/>
          </a:xfrm>
          <a:prstGeom prst="rect">
            <a:avLst/>
          </a:prstGeom>
          <a:noFill/>
        </p:spPr>
        <p:txBody>
          <a:bodyPr wrap="square" rtlCol="0">
            <a:spAutoFit/>
          </a:bodyPr>
          <a:lstStyle/>
          <a:p>
            <a:r>
              <a:rPr kumimoji="1" lang="ja-JP" altLang="en-US" sz="2000" dirty="0"/>
              <a:t>・これでブランチ削除完了です</a:t>
            </a:r>
            <a:r>
              <a:rPr kumimoji="1" lang="en-US" altLang="ja-JP" sz="2000" dirty="0"/>
              <a:t>!</a:t>
            </a:r>
          </a:p>
        </p:txBody>
      </p:sp>
      <p:sp>
        <p:nvSpPr>
          <p:cNvPr id="22" name="正方形/長方形 21">
            <a:extLst>
              <a:ext uri="{FF2B5EF4-FFF2-40B4-BE49-F238E27FC236}">
                <a16:creationId xmlns:a16="http://schemas.microsoft.com/office/drawing/2014/main" id="{132A8EAF-1AB7-D5E7-1A94-1886AC0B0C1A}"/>
              </a:ext>
            </a:extLst>
          </p:cNvPr>
          <p:cNvSpPr/>
          <p:nvPr/>
        </p:nvSpPr>
        <p:spPr>
          <a:xfrm>
            <a:off x="1434905" y="2215316"/>
            <a:ext cx="2990254" cy="439894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305A198B-4C04-8DF2-4B73-BF51F93109A3}"/>
              </a:ext>
            </a:extLst>
          </p:cNvPr>
          <p:cNvSpPr/>
          <p:nvPr/>
        </p:nvSpPr>
        <p:spPr>
          <a:xfrm>
            <a:off x="8939147" y="4825878"/>
            <a:ext cx="1273997" cy="407304"/>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00B0F0"/>
              </a:solidFill>
            </a:endParaRPr>
          </a:p>
        </p:txBody>
      </p:sp>
    </p:spTree>
    <p:extLst>
      <p:ext uri="{BB962C8B-B14F-4D97-AF65-F5344CB8AC3E}">
        <p14:creationId xmlns:p14="http://schemas.microsoft.com/office/powerpoint/2010/main" val="306868898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96127" y="2180841"/>
            <a:ext cx="11999743" cy="2496318"/>
          </a:xfrm>
        </p:spPr>
        <p:txBody>
          <a:bodyPr anchor="b">
            <a:normAutofit/>
          </a:bodyPr>
          <a:lstStyle/>
          <a:p>
            <a:r>
              <a:rPr lang="en-US" altLang="ja-JP" sz="8000" cap="none" dirty="0"/>
              <a:t>Git Hub</a:t>
            </a:r>
            <a:r>
              <a:rPr lang="ja-JP" altLang="en-US" sz="8000" cap="none" dirty="0"/>
              <a:t>の便利な機能を使ってみよう</a:t>
            </a:r>
            <a:r>
              <a:rPr lang="en-US" altLang="ja-JP" sz="8000" cap="none" dirty="0"/>
              <a:t>!</a:t>
            </a:r>
            <a:endParaRPr lang="ja-JP" altLang="en-US" sz="8000" cap="none"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309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927528" y="2035774"/>
            <a:ext cx="10698414" cy="707886"/>
          </a:xfrm>
          <a:prstGeom prst="rect">
            <a:avLst/>
          </a:prstGeom>
          <a:noFill/>
        </p:spPr>
        <p:txBody>
          <a:bodyPr wrap="square" rtlCol="0">
            <a:spAutoFit/>
          </a:bodyPr>
          <a:lstStyle/>
          <a:p>
            <a:r>
              <a:rPr kumimoji="1" lang="ja-JP" altLang="en-US" sz="4000" dirty="0"/>
              <a:t>・</a:t>
            </a:r>
            <a:r>
              <a:rPr kumimoji="1" lang="en-US" altLang="ja-JP" sz="4000" dirty="0"/>
              <a:t>Git Hub</a:t>
            </a:r>
            <a:r>
              <a:rPr kumimoji="1" lang="ja-JP" altLang="en-US" sz="4000" dirty="0"/>
              <a:t>には便利な機能がたくさんあります</a:t>
            </a:r>
            <a:endParaRPr kumimoji="1" lang="en-US" altLang="ja-JP" sz="4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 Hub</a:t>
              </a:r>
              <a:r>
                <a:rPr lang="ja-JP" altLang="en-US" sz="2800" cap="none" dirty="0">
                  <a:solidFill>
                    <a:schemeClr val="bg1"/>
                  </a:solidFill>
                </a:rPr>
                <a:t>の便利な機能</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927528" y="3211816"/>
            <a:ext cx="10916129" cy="1323439"/>
          </a:xfrm>
          <a:prstGeom prst="rect">
            <a:avLst/>
          </a:prstGeom>
          <a:noFill/>
        </p:spPr>
        <p:txBody>
          <a:bodyPr wrap="square" rtlCol="0">
            <a:spAutoFit/>
          </a:bodyPr>
          <a:lstStyle/>
          <a:p>
            <a:r>
              <a:rPr kumimoji="1" lang="ja-JP" altLang="en-US" sz="4000" dirty="0"/>
              <a:t>・その中のプルリクエストとイシューについて</a:t>
            </a:r>
            <a:endParaRPr kumimoji="1" lang="en-US" altLang="ja-JP" sz="4000" dirty="0"/>
          </a:p>
          <a:p>
            <a:r>
              <a:rPr kumimoji="1" lang="ja-JP" altLang="en-US" sz="4000" dirty="0"/>
              <a:t>　を実際にやってみましょう</a:t>
            </a:r>
            <a:r>
              <a:rPr kumimoji="1" lang="en-US" altLang="ja-JP" sz="4000" dirty="0"/>
              <a:t>!</a:t>
            </a:r>
          </a:p>
        </p:txBody>
      </p:sp>
    </p:spTree>
    <p:extLst>
      <p:ext uri="{BB962C8B-B14F-4D97-AF65-F5344CB8AC3E}">
        <p14:creationId xmlns:p14="http://schemas.microsoft.com/office/powerpoint/2010/main" val="327488232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1443270" y="1169711"/>
            <a:ext cx="9305457" cy="3467282"/>
          </a:xfrm>
        </p:spPr>
        <p:txBody>
          <a:bodyPr anchor="b">
            <a:normAutofit/>
          </a:bodyPr>
          <a:lstStyle/>
          <a:p>
            <a:r>
              <a:rPr lang="ja-JP" altLang="en-US" sz="8000" cap="none" dirty="0"/>
              <a:t>プルリクエストを使ってみよう</a:t>
            </a:r>
            <a:r>
              <a:rPr lang="en-US" altLang="ja-JP" sz="8000" cap="none" dirty="0"/>
              <a:t>!</a:t>
            </a:r>
            <a:endParaRPr lang="ja-JP" altLang="en-US" sz="8000" cap="none"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456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a:t>
              </a:r>
              <a:r>
                <a:rPr lang="en-US" altLang="ja-JP" sz="2800" cap="none" dirty="0">
                  <a:solidFill>
                    <a:schemeClr val="bg1"/>
                  </a:solidFill>
                </a:rPr>
                <a:t>Git Hub</a:t>
              </a:r>
              <a:r>
                <a:rPr lang="ja-JP" altLang="en-US" sz="2800" cap="none" dirty="0">
                  <a:solidFill>
                    <a:schemeClr val="bg1"/>
                  </a:solidFill>
                </a:rPr>
                <a:t>の便利な機能</a:t>
              </a:r>
              <a:endParaRPr lang="ja-JP" altLang="en-US" sz="2800" dirty="0">
                <a:solidFill>
                  <a:schemeClr val="bg1"/>
                </a:solidFill>
              </a:endParaRPr>
            </a:p>
          </p:txBody>
        </p:sp>
      </p:grpSp>
      <p:sp>
        <p:nvSpPr>
          <p:cNvPr id="10" name="テキスト ボックス 9">
            <a:extLst>
              <a:ext uri="{FF2B5EF4-FFF2-40B4-BE49-F238E27FC236}">
                <a16:creationId xmlns:a16="http://schemas.microsoft.com/office/drawing/2014/main" id="{A6907EBD-BECA-9B6D-0705-5769E47B772A}"/>
              </a:ext>
            </a:extLst>
          </p:cNvPr>
          <p:cNvSpPr txBox="1"/>
          <p:nvPr/>
        </p:nvSpPr>
        <p:spPr>
          <a:xfrm>
            <a:off x="1014615" y="1585211"/>
            <a:ext cx="9747304" cy="400110"/>
          </a:xfrm>
          <a:prstGeom prst="rect">
            <a:avLst/>
          </a:prstGeom>
          <a:noFill/>
        </p:spPr>
        <p:txBody>
          <a:bodyPr wrap="square" rtlCol="0">
            <a:spAutoFit/>
          </a:bodyPr>
          <a:lstStyle/>
          <a:p>
            <a:r>
              <a:rPr kumimoji="1" lang="ja-JP" altLang="en-US" sz="2000" dirty="0"/>
              <a:t>・まずはプルリクエストの説明からします</a:t>
            </a:r>
            <a:endParaRPr kumimoji="1" lang="en-US" altLang="ja-JP" sz="2000" dirty="0"/>
          </a:p>
        </p:txBody>
      </p:sp>
      <p:sp>
        <p:nvSpPr>
          <p:cNvPr id="11" name="テキスト ボックス 10">
            <a:extLst>
              <a:ext uri="{FF2B5EF4-FFF2-40B4-BE49-F238E27FC236}">
                <a16:creationId xmlns:a16="http://schemas.microsoft.com/office/drawing/2014/main" id="{F7F5A188-F5A3-3148-346A-17CBD85265A1}"/>
              </a:ext>
            </a:extLst>
          </p:cNvPr>
          <p:cNvSpPr txBox="1"/>
          <p:nvPr/>
        </p:nvSpPr>
        <p:spPr>
          <a:xfrm>
            <a:off x="1014615" y="2071129"/>
            <a:ext cx="9747304" cy="400110"/>
          </a:xfrm>
          <a:prstGeom prst="rect">
            <a:avLst/>
          </a:prstGeom>
          <a:noFill/>
        </p:spPr>
        <p:txBody>
          <a:bodyPr wrap="square" rtlCol="0">
            <a:spAutoFit/>
          </a:bodyPr>
          <a:lstStyle/>
          <a:p>
            <a:r>
              <a:rPr kumimoji="1" lang="ja-JP" altLang="en-US" sz="2000" dirty="0"/>
              <a:t>・プルリクエスト用のブランチを作ります</a:t>
            </a:r>
            <a:endParaRPr kumimoji="1" lang="en-US" altLang="ja-JP" sz="2000" dirty="0"/>
          </a:p>
        </p:txBody>
      </p:sp>
      <p:sp>
        <p:nvSpPr>
          <p:cNvPr id="21" name="テキスト ボックス 20">
            <a:extLst>
              <a:ext uri="{FF2B5EF4-FFF2-40B4-BE49-F238E27FC236}">
                <a16:creationId xmlns:a16="http://schemas.microsoft.com/office/drawing/2014/main" id="{7D6B60DE-A9B9-E51A-FABA-987D2E060C7B}"/>
              </a:ext>
            </a:extLst>
          </p:cNvPr>
          <p:cNvSpPr txBox="1"/>
          <p:nvPr/>
        </p:nvSpPr>
        <p:spPr>
          <a:xfrm>
            <a:off x="1014615" y="2557047"/>
            <a:ext cx="9747304" cy="400110"/>
          </a:xfrm>
          <a:prstGeom prst="rect">
            <a:avLst/>
          </a:prstGeom>
          <a:noFill/>
        </p:spPr>
        <p:txBody>
          <a:bodyPr wrap="square" rtlCol="0">
            <a:spAutoFit/>
          </a:bodyPr>
          <a:lstStyle/>
          <a:p>
            <a:r>
              <a:rPr kumimoji="1" lang="ja-JP" altLang="en-US" sz="2000" dirty="0"/>
              <a:t>・前回と同じようにブランチを作成して下さい</a:t>
            </a:r>
            <a:endParaRPr kumimoji="1" lang="en-US" altLang="ja-JP" sz="2000" dirty="0"/>
          </a:p>
        </p:txBody>
      </p:sp>
      <p:pic>
        <p:nvPicPr>
          <p:cNvPr id="8" name="図 7" descr="コンピューターのスクリーンショット&#10;&#10;自動的に生成された説明">
            <a:extLst>
              <a:ext uri="{FF2B5EF4-FFF2-40B4-BE49-F238E27FC236}">
                <a16:creationId xmlns:a16="http://schemas.microsoft.com/office/drawing/2014/main" id="{A0DD2C24-2861-1B4A-E105-95D6A32DF724}"/>
              </a:ext>
            </a:extLst>
          </p:cNvPr>
          <p:cNvPicPr>
            <a:picLocks noChangeAspect="1"/>
          </p:cNvPicPr>
          <p:nvPr/>
        </p:nvPicPr>
        <p:blipFill rotWithShape="1">
          <a:blip r:embed="rId2">
            <a:extLst>
              <a:ext uri="{28A0092B-C50C-407E-A947-70E740481C1C}">
                <a14:useLocalDpi xmlns:a14="http://schemas.microsoft.com/office/drawing/2010/main" val="0"/>
              </a:ext>
            </a:extLst>
          </a:blip>
          <a:srcRect l="8281" t="73" r="58834" b="34689"/>
          <a:stretch/>
        </p:blipFill>
        <p:spPr>
          <a:xfrm>
            <a:off x="7835705" y="1407647"/>
            <a:ext cx="4049754" cy="4516982"/>
          </a:xfrm>
          <a:prstGeom prst="rect">
            <a:avLst/>
          </a:prstGeom>
          <a:ln>
            <a:noFill/>
          </a:ln>
          <a:effectLst>
            <a:outerShdw blurRad="292100" dist="139700" dir="2700000" algn="tl" rotWithShape="0">
              <a:srgbClr val="333333">
                <a:alpha val="65000"/>
              </a:srgbClr>
            </a:outerShdw>
          </a:effectLst>
        </p:spPr>
      </p:pic>
      <p:sp>
        <p:nvSpPr>
          <p:cNvPr id="12" name="テキスト ボックス 11">
            <a:extLst>
              <a:ext uri="{FF2B5EF4-FFF2-40B4-BE49-F238E27FC236}">
                <a16:creationId xmlns:a16="http://schemas.microsoft.com/office/drawing/2014/main" id="{909BB146-D862-44DD-2904-80724F8EBA25}"/>
              </a:ext>
            </a:extLst>
          </p:cNvPr>
          <p:cNvSpPr txBox="1"/>
          <p:nvPr/>
        </p:nvSpPr>
        <p:spPr>
          <a:xfrm>
            <a:off x="1014615" y="3042965"/>
            <a:ext cx="9747304" cy="707886"/>
          </a:xfrm>
          <a:prstGeom prst="rect">
            <a:avLst/>
          </a:prstGeom>
          <a:noFill/>
        </p:spPr>
        <p:txBody>
          <a:bodyPr wrap="square" rtlCol="0">
            <a:spAutoFit/>
          </a:bodyPr>
          <a:lstStyle/>
          <a:p>
            <a:r>
              <a:rPr kumimoji="1" lang="ja-JP" altLang="en-US" sz="2000" dirty="0"/>
              <a:t>・作成したブランチに切り替えてローカルリポジトリに</a:t>
            </a:r>
            <a:endParaRPr kumimoji="1" lang="en-US" altLang="ja-JP" sz="2000" dirty="0"/>
          </a:p>
          <a:p>
            <a:r>
              <a:rPr kumimoji="1" lang="ja-JP" altLang="en-US" sz="2000" dirty="0"/>
              <a:t>　新しいテキストファイルを作成</a:t>
            </a:r>
            <a:endParaRPr kumimoji="1" lang="en-US" altLang="ja-JP" sz="2000" dirty="0"/>
          </a:p>
        </p:txBody>
      </p:sp>
      <p:sp>
        <p:nvSpPr>
          <p:cNvPr id="13" name="テキスト ボックス 12">
            <a:extLst>
              <a:ext uri="{FF2B5EF4-FFF2-40B4-BE49-F238E27FC236}">
                <a16:creationId xmlns:a16="http://schemas.microsoft.com/office/drawing/2014/main" id="{CA088813-DE2F-4601-4B20-E367C2F081D2}"/>
              </a:ext>
            </a:extLst>
          </p:cNvPr>
          <p:cNvSpPr txBox="1"/>
          <p:nvPr/>
        </p:nvSpPr>
        <p:spPr>
          <a:xfrm>
            <a:off x="1014615" y="3836659"/>
            <a:ext cx="6821090" cy="400110"/>
          </a:xfrm>
          <a:prstGeom prst="rect">
            <a:avLst/>
          </a:prstGeom>
          <a:noFill/>
        </p:spPr>
        <p:txBody>
          <a:bodyPr wrap="square" rtlCol="0">
            <a:spAutoFit/>
          </a:bodyPr>
          <a:lstStyle/>
          <a:p>
            <a:r>
              <a:rPr kumimoji="1" lang="ja-JP" altLang="en-US" sz="2000" dirty="0"/>
              <a:t>・テキストファイルを開き好きなテキストを書き込み保存</a:t>
            </a:r>
            <a:endParaRPr kumimoji="1" lang="en-US" altLang="ja-JP" sz="2000" dirty="0"/>
          </a:p>
        </p:txBody>
      </p:sp>
      <p:sp>
        <p:nvSpPr>
          <p:cNvPr id="15" name="テキスト ボックス 14">
            <a:extLst>
              <a:ext uri="{FF2B5EF4-FFF2-40B4-BE49-F238E27FC236}">
                <a16:creationId xmlns:a16="http://schemas.microsoft.com/office/drawing/2014/main" id="{4508F25C-E243-CC3C-EF14-CC58D1D91162}"/>
              </a:ext>
            </a:extLst>
          </p:cNvPr>
          <p:cNvSpPr txBox="1"/>
          <p:nvPr/>
        </p:nvSpPr>
        <p:spPr>
          <a:xfrm>
            <a:off x="1014615" y="4322577"/>
            <a:ext cx="6821090" cy="400110"/>
          </a:xfrm>
          <a:prstGeom prst="rect">
            <a:avLst/>
          </a:prstGeom>
          <a:noFill/>
        </p:spPr>
        <p:txBody>
          <a:bodyPr wrap="square" rtlCol="0">
            <a:spAutoFit/>
          </a:bodyPr>
          <a:lstStyle/>
          <a:p>
            <a:r>
              <a:rPr kumimoji="1" lang="ja-JP" altLang="en-US" sz="2000" dirty="0"/>
              <a:t>・保存できたらコミット・プッシュ</a:t>
            </a:r>
            <a:endParaRPr kumimoji="1" lang="en-US" altLang="ja-JP" sz="2000" dirty="0"/>
          </a:p>
        </p:txBody>
      </p:sp>
      <p:sp>
        <p:nvSpPr>
          <p:cNvPr id="24" name="テキスト ボックス 23">
            <a:extLst>
              <a:ext uri="{FF2B5EF4-FFF2-40B4-BE49-F238E27FC236}">
                <a16:creationId xmlns:a16="http://schemas.microsoft.com/office/drawing/2014/main" id="{FD724B1E-E0FC-7D08-E588-B1E4AEC031FF}"/>
              </a:ext>
            </a:extLst>
          </p:cNvPr>
          <p:cNvSpPr txBox="1"/>
          <p:nvPr/>
        </p:nvSpPr>
        <p:spPr>
          <a:xfrm>
            <a:off x="945751" y="4808496"/>
            <a:ext cx="6821090" cy="400110"/>
          </a:xfrm>
          <a:prstGeom prst="rect">
            <a:avLst/>
          </a:prstGeom>
          <a:noFill/>
        </p:spPr>
        <p:txBody>
          <a:bodyPr wrap="square" rtlCol="0">
            <a:spAutoFit/>
          </a:bodyPr>
          <a:lstStyle/>
          <a:p>
            <a:r>
              <a:rPr kumimoji="1" lang="ja-JP" altLang="en-US" sz="2000" dirty="0"/>
              <a:t>・その後、赤枠の</a:t>
            </a:r>
            <a:r>
              <a:rPr kumimoji="1" lang="en-US" altLang="ja-JP" sz="2000" dirty="0"/>
              <a:t>[Create pull request]</a:t>
            </a:r>
            <a:r>
              <a:rPr kumimoji="1" lang="ja-JP" altLang="en-US" sz="2000" dirty="0"/>
              <a:t>をクリック</a:t>
            </a:r>
            <a:endParaRPr kumimoji="1" lang="en-US" altLang="ja-JP" sz="2000" dirty="0"/>
          </a:p>
        </p:txBody>
      </p:sp>
      <p:sp>
        <p:nvSpPr>
          <p:cNvPr id="25" name="正方形/長方形 24">
            <a:extLst>
              <a:ext uri="{FF2B5EF4-FFF2-40B4-BE49-F238E27FC236}">
                <a16:creationId xmlns:a16="http://schemas.microsoft.com/office/drawing/2014/main" id="{7927372D-3572-2B64-C5BE-629AE0A7AE0D}"/>
              </a:ext>
            </a:extLst>
          </p:cNvPr>
          <p:cNvSpPr/>
          <p:nvPr/>
        </p:nvSpPr>
        <p:spPr>
          <a:xfrm>
            <a:off x="8868229" y="5471886"/>
            <a:ext cx="3017230"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6736366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・赤枠の中にプルリクエストのタイトルを入力します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99293"/>
            <a:ext cx="9747304" cy="400110"/>
          </a:xfrm>
          <a:prstGeom prst="rect">
            <a:avLst/>
          </a:prstGeom>
          <a:noFill/>
        </p:spPr>
        <p:txBody>
          <a:bodyPr wrap="square" rtlCol="0">
            <a:spAutoFit/>
          </a:bodyPr>
          <a:lstStyle/>
          <a:p>
            <a:r>
              <a:rPr kumimoji="1" lang="ja-JP" altLang="en-US" sz="2000" dirty="0"/>
              <a:t>・青枠の中にプルリクエストの内容を入力します</a:t>
            </a:r>
            <a:endParaRPr kumimoji="1" lang="en-US" altLang="ja-JP" sz="2000" dirty="0"/>
          </a:p>
        </p:txBody>
      </p:sp>
      <p:pic>
        <p:nvPicPr>
          <p:cNvPr id="5" name="図 4" descr="グラフィカル ユーザー インターフェイス, テキスト, アプリケーション, メール&#10;&#10;自動的に生成された説明">
            <a:extLst>
              <a:ext uri="{FF2B5EF4-FFF2-40B4-BE49-F238E27FC236}">
                <a16:creationId xmlns:a16="http://schemas.microsoft.com/office/drawing/2014/main" id="{C0D54D03-A3D6-901C-536D-2913C685FE9B}"/>
              </a:ext>
            </a:extLst>
          </p:cNvPr>
          <p:cNvPicPr>
            <a:picLocks noChangeAspect="1"/>
          </p:cNvPicPr>
          <p:nvPr/>
        </p:nvPicPr>
        <p:blipFill rotWithShape="1">
          <a:blip r:embed="rId2">
            <a:extLst>
              <a:ext uri="{28A0092B-C50C-407E-A947-70E740481C1C}">
                <a14:useLocalDpi xmlns:a14="http://schemas.microsoft.com/office/drawing/2010/main" val="0"/>
              </a:ext>
            </a:extLst>
          </a:blip>
          <a:srcRect l="1135" t="38487" r="30653" b="8924"/>
          <a:stretch/>
        </p:blipFill>
        <p:spPr>
          <a:xfrm>
            <a:off x="767871" y="1747339"/>
            <a:ext cx="10947616" cy="4745222"/>
          </a:xfrm>
          <a:prstGeom prst="rect">
            <a:avLst/>
          </a:prstGeom>
        </p:spPr>
      </p:pic>
      <p:sp>
        <p:nvSpPr>
          <p:cNvPr id="6" name="正方形/長方形 5">
            <a:extLst>
              <a:ext uri="{FF2B5EF4-FFF2-40B4-BE49-F238E27FC236}">
                <a16:creationId xmlns:a16="http://schemas.microsoft.com/office/drawing/2014/main" id="{05E35DB4-1300-5C9E-14F5-50260B5DBA90}"/>
              </a:ext>
            </a:extLst>
          </p:cNvPr>
          <p:cNvSpPr/>
          <p:nvPr/>
        </p:nvSpPr>
        <p:spPr>
          <a:xfrm>
            <a:off x="1712686" y="1875756"/>
            <a:ext cx="10002801" cy="66424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CF4AE334-232C-6354-7BBF-1DB64B4F93AA}"/>
              </a:ext>
            </a:extLst>
          </p:cNvPr>
          <p:cNvSpPr/>
          <p:nvPr/>
        </p:nvSpPr>
        <p:spPr>
          <a:xfrm>
            <a:off x="1712686" y="3091543"/>
            <a:ext cx="9855200" cy="2496457"/>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8481483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・赤枠のボタンをクリック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53699"/>
            <a:ext cx="9747304" cy="400110"/>
          </a:xfrm>
          <a:prstGeom prst="rect">
            <a:avLst/>
          </a:prstGeom>
          <a:noFill/>
        </p:spPr>
        <p:txBody>
          <a:bodyPr wrap="square" rtlCol="0">
            <a:spAutoFit/>
          </a:bodyPr>
          <a:lstStyle/>
          <a:p>
            <a:r>
              <a:rPr kumimoji="1" lang="ja-JP" altLang="en-US" sz="2000" dirty="0"/>
              <a:t>・青枠の中のユーザ名をクリックしてレビューしてもらう相手を選択します</a:t>
            </a:r>
            <a:endParaRPr kumimoji="1" lang="en-US" altLang="ja-JP" sz="2000" dirty="0"/>
          </a:p>
        </p:txBody>
      </p:sp>
      <p:grpSp>
        <p:nvGrpSpPr>
          <p:cNvPr id="11" name="グループ化 10">
            <a:extLst>
              <a:ext uri="{FF2B5EF4-FFF2-40B4-BE49-F238E27FC236}">
                <a16:creationId xmlns:a16="http://schemas.microsoft.com/office/drawing/2014/main" id="{39240047-C8A3-72BC-1B12-812047497C06}"/>
              </a:ext>
            </a:extLst>
          </p:cNvPr>
          <p:cNvGrpSpPr/>
          <p:nvPr/>
        </p:nvGrpSpPr>
        <p:grpSpPr>
          <a:xfrm>
            <a:off x="66275" y="2537176"/>
            <a:ext cx="12003314" cy="4095859"/>
            <a:chOff x="0" y="2769403"/>
            <a:chExt cx="12207736" cy="4095859"/>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0BA55C67-06FF-306B-34D3-503788BCF4F2}"/>
                </a:ext>
              </a:extLst>
            </p:cNvPr>
            <p:cNvPicPr>
              <a:picLocks noChangeAspect="1"/>
            </p:cNvPicPr>
            <p:nvPr/>
          </p:nvPicPr>
          <p:blipFill rotWithShape="1">
            <a:blip r:embed="rId2">
              <a:extLst>
                <a:ext uri="{28A0092B-C50C-407E-A947-70E740481C1C}">
                  <a14:useLocalDpi xmlns:a14="http://schemas.microsoft.com/office/drawing/2010/main" val="0"/>
                </a:ext>
              </a:extLst>
            </a:blip>
            <a:srcRect l="2738" t="37683" r="6536" b="8272"/>
            <a:stretch/>
          </p:blipFill>
          <p:spPr>
            <a:xfrm>
              <a:off x="0" y="2769403"/>
              <a:ext cx="12207736" cy="4088597"/>
            </a:xfrm>
            <a:prstGeom prst="rect">
              <a:avLst/>
            </a:prstGeom>
          </p:spPr>
        </p:pic>
        <p:sp>
          <p:nvSpPr>
            <p:cNvPr id="6" name="正方形/長方形 5">
              <a:extLst>
                <a:ext uri="{FF2B5EF4-FFF2-40B4-BE49-F238E27FC236}">
                  <a16:creationId xmlns:a16="http://schemas.microsoft.com/office/drawing/2014/main" id="{05E35DB4-1300-5C9E-14F5-50260B5DBA90}"/>
                </a:ext>
              </a:extLst>
            </p:cNvPr>
            <p:cNvSpPr/>
            <p:nvPr/>
          </p:nvSpPr>
          <p:spPr>
            <a:xfrm>
              <a:off x="11727544" y="3018800"/>
              <a:ext cx="333828" cy="40772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CF4AE334-232C-6354-7BBF-1DB64B4F93AA}"/>
                </a:ext>
              </a:extLst>
            </p:cNvPr>
            <p:cNvSpPr/>
            <p:nvPr/>
          </p:nvSpPr>
          <p:spPr>
            <a:xfrm>
              <a:off x="8947632" y="3762966"/>
              <a:ext cx="3113739" cy="1041262"/>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C6E119A2-12A2-8634-FA64-F18B0A725E1A}"/>
                </a:ext>
              </a:extLst>
            </p:cNvPr>
            <p:cNvSpPr/>
            <p:nvPr/>
          </p:nvSpPr>
          <p:spPr>
            <a:xfrm>
              <a:off x="6749143" y="6284685"/>
              <a:ext cx="2075543" cy="580577"/>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5" y="1494023"/>
            <a:ext cx="9747304" cy="400110"/>
          </a:xfrm>
          <a:prstGeom prst="rect">
            <a:avLst/>
          </a:prstGeom>
          <a:noFill/>
        </p:spPr>
        <p:txBody>
          <a:bodyPr wrap="square" rtlCol="0">
            <a:spAutoFit/>
          </a:bodyPr>
          <a:lstStyle/>
          <a:p>
            <a:r>
              <a:rPr kumimoji="1" lang="ja-JP" altLang="en-US" sz="2000" dirty="0"/>
              <a:t>・</a:t>
            </a:r>
            <a:r>
              <a:rPr kumimoji="1" lang="en-US" altLang="ja-JP" sz="2000" dirty="0"/>
              <a:t>[Create pull request]</a:t>
            </a:r>
            <a:r>
              <a:rPr kumimoji="1" lang="ja-JP" altLang="en-US" sz="2000" dirty="0"/>
              <a:t>をクリック</a:t>
            </a:r>
            <a:endParaRPr kumimoji="1" lang="en-US" altLang="ja-JP" sz="2000" dirty="0"/>
          </a:p>
        </p:txBody>
      </p:sp>
      <p:sp>
        <p:nvSpPr>
          <p:cNvPr id="10" name="テキスト ボックス 9">
            <a:extLst>
              <a:ext uri="{FF2B5EF4-FFF2-40B4-BE49-F238E27FC236}">
                <a16:creationId xmlns:a16="http://schemas.microsoft.com/office/drawing/2014/main" id="{16CD1EA4-A645-DAC5-9131-5D61798DDF4A}"/>
              </a:ext>
            </a:extLst>
          </p:cNvPr>
          <p:cNvSpPr txBox="1"/>
          <p:nvPr/>
        </p:nvSpPr>
        <p:spPr>
          <a:xfrm>
            <a:off x="1014615" y="1934348"/>
            <a:ext cx="9747304" cy="400110"/>
          </a:xfrm>
          <a:prstGeom prst="rect">
            <a:avLst/>
          </a:prstGeom>
          <a:noFill/>
        </p:spPr>
        <p:txBody>
          <a:bodyPr wrap="square" rtlCol="0">
            <a:spAutoFit/>
          </a:bodyPr>
          <a:lstStyle/>
          <a:p>
            <a:r>
              <a:rPr kumimoji="1" lang="ja-JP" altLang="en-US" sz="2000" dirty="0"/>
              <a:t>・これでプルリクエストが作成できました</a:t>
            </a:r>
            <a:endParaRPr kumimoji="1" lang="en-US" altLang="ja-JP" sz="2000" dirty="0"/>
          </a:p>
        </p:txBody>
      </p:sp>
    </p:spTree>
    <p:extLst>
      <p:ext uri="{BB962C8B-B14F-4D97-AF65-F5344CB8AC3E}">
        <p14:creationId xmlns:p14="http://schemas.microsoft.com/office/powerpoint/2010/main" val="3969044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3E02C-3369-AE1A-7891-444949FADE46}"/>
              </a:ext>
            </a:extLst>
          </p:cNvPr>
          <p:cNvSpPr>
            <a:spLocks noGrp="1"/>
          </p:cNvSpPr>
          <p:nvPr>
            <p:ph type="title"/>
          </p:nvPr>
        </p:nvSpPr>
        <p:spPr/>
        <p:txBody>
          <a:bodyPr/>
          <a:lstStyle/>
          <a:p>
            <a:r>
              <a:rPr kumimoji="1" lang="ja-JP" altLang="en-US" dirty="0"/>
              <a:t>キーワード</a:t>
            </a:r>
          </a:p>
        </p:txBody>
      </p:sp>
      <p:sp>
        <p:nvSpPr>
          <p:cNvPr id="4" name="テキスト ボックス 3">
            <a:extLst>
              <a:ext uri="{FF2B5EF4-FFF2-40B4-BE49-F238E27FC236}">
                <a16:creationId xmlns:a16="http://schemas.microsoft.com/office/drawing/2014/main" id="{045A122D-DFD3-49B0-4B10-52EDBE0DF24F}"/>
              </a:ext>
            </a:extLst>
          </p:cNvPr>
          <p:cNvSpPr txBox="1"/>
          <p:nvPr/>
        </p:nvSpPr>
        <p:spPr>
          <a:xfrm>
            <a:off x="1251678" y="1122213"/>
            <a:ext cx="4844322" cy="3139321"/>
          </a:xfrm>
          <a:prstGeom prst="rect">
            <a:avLst/>
          </a:prstGeom>
          <a:noFill/>
        </p:spPr>
        <p:txBody>
          <a:bodyPr wrap="square" rtlCol="0">
            <a:spAutoFit/>
          </a:bodyPr>
          <a:lstStyle/>
          <a:p>
            <a:r>
              <a:rPr kumimoji="1" lang="ja-JP" altLang="en-US" dirty="0"/>
              <a:t>・ワーキングツリー</a:t>
            </a:r>
            <a:endParaRPr kumimoji="1" lang="en-US" altLang="ja-JP" dirty="0"/>
          </a:p>
          <a:p>
            <a:r>
              <a:rPr kumimoji="1" lang="ja-JP" altLang="en-US" dirty="0"/>
              <a:t>・アド</a:t>
            </a:r>
            <a:endParaRPr kumimoji="1" lang="en-US" altLang="ja-JP" dirty="0"/>
          </a:p>
          <a:p>
            <a:r>
              <a:rPr kumimoji="1" lang="ja-JP" altLang="en-US" dirty="0"/>
              <a:t>・コミットイメージ</a:t>
            </a:r>
            <a:endParaRPr kumimoji="1" lang="en-US" altLang="ja-JP" dirty="0"/>
          </a:p>
          <a:p>
            <a:r>
              <a:rPr kumimoji="1" lang="ja-JP" altLang="en-US" dirty="0"/>
              <a:t>・インデックス</a:t>
            </a:r>
            <a:endParaRPr kumimoji="1" lang="en-US" altLang="ja-JP" dirty="0"/>
          </a:p>
          <a:p>
            <a:r>
              <a:rPr kumimoji="1" lang="ja-JP" altLang="en-US" dirty="0"/>
              <a:t>・コミット</a:t>
            </a:r>
            <a:endParaRPr kumimoji="1" lang="en-US" altLang="ja-JP" dirty="0"/>
          </a:p>
          <a:p>
            <a:r>
              <a:rPr kumimoji="1" lang="ja-JP" altLang="en-US" dirty="0"/>
              <a:t>・ヘッド</a:t>
            </a:r>
            <a:endParaRPr kumimoji="1" lang="en-US" altLang="ja-JP" dirty="0"/>
          </a:p>
          <a:p>
            <a:r>
              <a:rPr kumimoji="1" lang="ja-JP" altLang="en-US" dirty="0"/>
              <a:t>・プル</a:t>
            </a:r>
            <a:endParaRPr kumimoji="1" lang="en-US" altLang="ja-JP" dirty="0"/>
          </a:p>
          <a:p>
            <a:r>
              <a:rPr kumimoji="1" lang="ja-JP" altLang="en-US" dirty="0"/>
              <a:t>・ブランチ</a:t>
            </a:r>
            <a:endParaRPr kumimoji="1" lang="en-US" altLang="ja-JP" dirty="0"/>
          </a:p>
          <a:p>
            <a:r>
              <a:rPr kumimoji="1" lang="ja-JP" altLang="en-US" dirty="0"/>
              <a:t>・マスターブランチ</a:t>
            </a:r>
            <a:br>
              <a:rPr kumimoji="1" lang="en-US" altLang="ja-JP" dirty="0"/>
            </a:br>
            <a:endParaRPr kumimoji="1" lang="en-US" altLang="ja-JP" dirty="0"/>
          </a:p>
          <a:p>
            <a:endParaRPr kumimoji="1" lang="ja-JP" altLang="en-US" dirty="0"/>
          </a:p>
        </p:txBody>
      </p:sp>
      <p:pic>
        <p:nvPicPr>
          <p:cNvPr id="2050" name="Picture 2">
            <a:extLst>
              <a:ext uri="{FF2B5EF4-FFF2-40B4-BE49-F238E27FC236}">
                <a16:creationId xmlns:a16="http://schemas.microsoft.com/office/drawing/2014/main" id="{65755DEB-A62D-0364-E08C-DD2A67BBCE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135" y="0"/>
            <a:ext cx="4675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390270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・レビューをするユーザで</a:t>
            </a:r>
            <a:r>
              <a:rPr kumimoji="1" lang="en-US" altLang="ja-JP" sz="2000" dirty="0"/>
              <a:t>Git Hub</a:t>
            </a:r>
            <a:r>
              <a:rPr kumimoji="1" lang="ja-JP" altLang="en-US" sz="2000" dirty="0"/>
              <a:t>を開く</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53699"/>
            <a:ext cx="9747304" cy="400110"/>
          </a:xfrm>
          <a:prstGeom prst="rect">
            <a:avLst/>
          </a:prstGeom>
          <a:noFill/>
        </p:spPr>
        <p:txBody>
          <a:bodyPr wrap="square" rtlCol="0">
            <a:spAutoFit/>
          </a:bodyPr>
          <a:lstStyle/>
          <a:p>
            <a:r>
              <a:rPr kumimoji="1" lang="ja-JP" altLang="en-US" sz="2000" dirty="0"/>
              <a:t>・赤枠のボタンをクリックして、メールボックスを開く</a:t>
            </a:r>
            <a:endParaRPr kumimoji="1" lang="en-US" altLang="ja-JP" sz="2000" dirty="0"/>
          </a:p>
        </p:txBody>
      </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4" y="1494023"/>
            <a:ext cx="10591231" cy="400110"/>
          </a:xfrm>
          <a:prstGeom prst="rect">
            <a:avLst/>
          </a:prstGeom>
          <a:noFill/>
        </p:spPr>
        <p:txBody>
          <a:bodyPr wrap="square" rtlCol="0">
            <a:spAutoFit/>
          </a:bodyPr>
          <a:lstStyle/>
          <a:p>
            <a:r>
              <a:rPr kumimoji="1" lang="ja-JP" altLang="en-US" sz="2000" dirty="0"/>
              <a:t>・青枠の中に先ほど送ったプルリクエストのメールが届いているのでそれをクリック</a:t>
            </a:r>
            <a:endParaRPr kumimoji="1" lang="en-US" altLang="ja-JP" sz="2000" dirty="0"/>
          </a:p>
        </p:txBody>
      </p:sp>
      <p:pic>
        <p:nvPicPr>
          <p:cNvPr id="5" name="図 4" descr="コンピューターのスクリーンショット&#10;&#10;自動的に生成された説明">
            <a:extLst>
              <a:ext uri="{FF2B5EF4-FFF2-40B4-BE49-F238E27FC236}">
                <a16:creationId xmlns:a16="http://schemas.microsoft.com/office/drawing/2014/main" id="{854E45B7-4466-CB93-05CC-F5912EB221E7}"/>
              </a:ext>
            </a:extLst>
          </p:cNvPr>
          <p:cNvPicPr>
            <a:picLocks noChangeAspect="1"/>
          </p:cNvPicPr>
          <p:nvPr/>
        </p:nvPicPr>
        <p:blipFill rotWithShape="1">
          <a:blip r:embed="rId2">
            <a:extLst>
              <a:ext uri="{28A0092B-C50C-407E-A947-70E740481C1C}">
                <a14:useLocalDpi xmlns:a14="http://schemas.microsoft.com/office/drawing/2010/main" val="0"/>
              </a:ext>
            </a:extLst>
          </a:blip>
          <a:srcRect l="13641" t="14455" r="2936" b="16923"/>
          <a:stretch/>
        </p:blipFill>
        <p:spPr>
          <a:xfrm>
            <a:off x="1014614" y="1873251"/>
            <a:ext cx="10170942" cy="4703783"/>
          </a:xfrm>
          <a:prstGeom prst="rect">
            <a:avLst/>
          </a:prstGeom>
          <a:ln>
            <a:noFill/>
          </a:ln>
          <a:effectLst>
            <a:outerShdw blurRad="292100" dist="139700" dir="2700000" algn="tl" rotWithShape="0">
              <a:srgbClr val="333333">
                <a:alpha val="65000"/>
              </a:srgbClr>
            </a:outerShdw>
          </a:effectLst>
        </p:spPr>
      </p:pic>
      <p:sp>
        <p:nvSpPr>
          <p:cNvPr id="12" name="正方形/長方形 11">
            <a:extLst>
              <a:ext uri="{FF2B5EF4-FFF2-40B4-BE49-F238E27FC236}">
                <a16:creationId xmlns:a16="http://schemas.microsoft.com/office/drawing/2014/main" id="{E13C70C6-D91F-BA5D-C48B-4BD388FDF18D}"/>
              </a:ext>
            </a:extLst>
          </p:cNvPr>
          <p:cNvSpPr/>
          <p:nvPr/>
        </p:nvSpPr>
        <p:spPr>
          <a:xfrm>
            <a:off x="10495370" y="1889309"/>
            <a:ext cx="491500" cy="40011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C1E0ABDD-977F-4C9A-8E61-E0D3EF5737FC}"/>
              </a:ext>
            </a:extLst>
          </p:cNvPr>
          <p:cNvSpPr/>
          <p:nvPr/>
        </p:nvSpPr>
        <p:spPr>
          <a:xfrm>
            <a:off x="1434905" y="3881253"/>
            <a:ext cx="8215532" cy="2695782"/>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5634267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03586C7B-7456-D182-3B9E-86FD5040D1F0}"/>
              </a:ext>
            </a:extLst>
          </p:cNvPr>
          <p:cNvPicPr>
            <a:picLocks noChangeAspect="1"/>
          </p:cNvPicPr>
          <p:nvPr/>
        </p:nvPicPr>
        <p:blipFill rotWithShape="1">
          <a:blip r:embed="rId2">
            <a:extLst>
              <a:ext uri="{28A0092B-C50C-407E-A947-70E740481C1C}">
                <a14:useLocalDpi xmlns:a14="http://schemas.microsoft.com/office/drawing/2010/main" val="0"/>
              </a:ext>
            </a:extLst>
          </a:blip>
          <a:srcRect l="2423" t="16330" r="23187" b="8924"/>
          <a:stretch/>
        </p:blipFill>
        <p:spPr>
          <a:xfrm>
            <a:off x="1151314" y="2130942"/>
            <a:ext cx="6502400" cy="3673359"/>
          </a:xfrm>
          <a:prstGeom prst="rect">
            <a:avLst/>
          </a:prstGeom>
          <a:ln>
            <a:noFill/>
          </a:ln>
          <a:effectLst>
            <a:outerShdw blurRad="292100" dist="139700" dir="2700000" algn="tl" rotWithShape="0">
              <a:srgbClr val="333333">
                <a:alpha val="65000"/>
              </a:srgbClr>
            </a:outerShdw>
          </a:effectLst>
        </p:spPr>
      </p:pic>
      <p:pic>
        <p:nvPicPr>
          <p:cNvPr id="11" name="図 10" descr="グラフィカル ユーザー インターフェイス, テキスト, アプリケーション&#10;&#10;自動的に生成された説明">
            <a:extLst>
              <a:ext uri="{FF2B5EF4-FFF2-40B4-BE49-F238E27FC236}">
                <a16:creationId xmlns:a16="http://schemas.microsoft.com/office/drawing/2014/main" id="{840EB551-A839-590B-44CD-69D08ABC1702}"/>
              </a:ext>
            </a:extLst>
          </p:cNvPr>
          <p:cNvPicPr>
            <a:picLocks noChangeAspect="1"/>
          </p:cNvPicPr>
          <p:nvPr/>
        </p:nvPicPr>
        <p:blipFill rotWithShape="1">
          <a:blip r:embed="rId3">
            <a:extLst>
              <a:ext uri="{28A0092B-C50C-407E-A947-70E740481C1C}">
                <a14:useLocalDpi xmlns:a14="http://schemas.microsoft.com/office/drawing/2010/main" val="0"/>
              </a:ext>
            </a:extLst>
          </a:blip>
          <a:srcRect t="14761" r="39192" b="71409"/>
          <a:stretch/>
        </p:blipFill>
        <p:spPr>
          <a:xfrm>
            <a:off x="1151314" y="5910031"/>
            <a:ext cx="7413674" cy="947969"/>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・送られてきたメールを開くと下のような画面に移動します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5" y="1053699"/>
            <a:ext cx="9747304" cy="400110"/>
          </a:xfrm>
          <a:prstGeom prst="rect">
            <a:avLst/>
          </a:prstGeom>
          <a:noFill/>
        </p:spPr>
        <p:txBody>
          <a:bodyPr wrap="square" rtlCol="0">
            <a:spAutoFit/>
          </a:bodyPr>
          <a:lstStyle/>
          <a:p>
            <a:r>
              <a:rPr kumimoji="1" lang="ja-JP" altLang="en-US" sz="2000" dirty="0"/>
              <a:t>・この画面でプルリクエストをします</a:t>
            </a:r>
            <a:endParaRPr kumimoji="1" lang="en-US" altLang="ja-JP" sz="2000" dirty="0"/>
          </a:p>
        </p:txBody>
      </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5" y="1453809"/>
            <a:ext cx="10591231" cy="707886"/>
          </a:xfrm>
          <a:prstGeom prst="rect">
            <a:avLst/>
          </a:prstGeom>
          <a:noFill/>
        </p:spPr>
        <p:txBody>
          <a:bodyPr wrap="square" rtlCol="0">
            <a:spAutoFit/>
          </a:bodyPr>
          <a:lstStyle/>
          <a:p>
            <a:r>
              <a:rPr kumimoji="1" lang="ja-JP" altLang="en-US" sz="2000" dirty="0"/>
              <a:t>・メールを開かなくても</a:t>
            </a:r>
            <a:r>
              <a:rPr kumimoji="1" lang="en-US" altLang="ja-JP" sz="2000" dirty="0"/>
              <a:t>[Pull requests]</a:t>
            </a:r>
            <a:r>
              <a:rPr kumimoji="1" lang="ja-JP" altLang="en-US" sz="2000" dirty="0"/>
              <a:t>をクリックすることでプルリクエストの一覧が出てく</a:t>
            </a:r>
            <a:endParaRPr kumimoji="1" lang="en-US" altLang="ja-JP" sz="2000" dirty="0"/>
          </a:p>
          <a:p>
            <a:r>
              <a:rPr kumimoji="1" lang="ja-JP" altLang="en-US" sz="2000" dirty="0"/>
              <a:t>　るのでそこでプルリクエストを開くことも可能です</a:t>
            </a:r>
            <a:endParaRPr kumimoji="1" lang="en-US" altLang="ja-JP" sz="2000" dirty="0"/>
          </a:p>
        </p:txBody>
      </p:sp>
      <p:sp>
        <p:nvSpPr>
          <p:cNvPr id="4" name="正方形/長方形 3">
            <a:extLst>
              <a:ext uri="{FF2B5EF4-FFF2-40B4-BE49-F238E27FC236}">
                <a16:creationId xmlns:a16="http://schemas.microsoft.com/office/drawing/2014/main" id="{79EB753D-0D3F-D549-E376-546F102FC3FB}"/>
              </a:ext>
            </a:extLst>
          </p:cNvPr>
          <p:cNvSpPr/>
          <p:nvPr/>
        </p:nvSpPr>
        <p:spPr>
          <a:xfrm>
            <a:off x="2665155" y="6344529"/>
            <a:ext cx="1498882" cy="38609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8545745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descr="グラフィカル ユーザー インターフェイス, テキスト, アプリケーション, メール&#10;&#10;自動的に生成された説明">
            <a:extLst>
              <a:ext uri="{FF2B5EF4-FFF2-40B4-BE49-F238E27FC236}">
                <a16:creationId xmlns:a16="http://schemas.microsoft.com/office/drawing/2014/main" id="{E8DA2682-A416-F274-9595-64579F5C050D}"/>
              </a:ext>
            </a:extLst>
          </p:cNvPr>
          <p:cNvPicPr>
            <a:picLocks noChangeAspect="1"/>
          </p:cNvPicPr>
          <p:nvPr/>
        </p:nvPicPr>
        <p:blipFill rotWithShape="1">
          <a:blip r:embed="rId2">
            <a:extLst>
              <a:ext uri="{28A0092B-C50C-407E-A947-70E740481C1C}">
                <a14:useLocalDpi xmlns:a14="http://schemas.microsoft.com/office/drawing/2010/main" val="0"/>
              </a:ext>
            </a:extLst>
          </a:blip>
          <a:srcRect l="2104" t="24304" r="3380" b="13143"/>
          <a:stretch/>
        </p:blipFill>
        <p:spPr>
          <a:xfrm>
            <a:off x="1014613" y="3135086"/>
            <a:ext cx="9907725" cy="3686634"/>
          </a:xfrm>
          <a:prstGeom prst="rect">
            <a:avLst/>
          </a:prstGeom>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014615" y="613375"/>
            <a:ext cx="7998756" cy="400110"/>
          </a:xfrm>
          <a:prstGeom prst="rect">
            <a:avLst/>
          </a:prstGeom>
          <a:noFill/>
        </p:spPr>
        <p:txBody>
          <a:bodyPr wrap="square" rtlCol="0">
            <a:spAutoFit/>
          </a:bodyPr>
          <a:lstStyle/>
          <a:p>
            <a:r>
              <a:rPr kumimoji="1" lang="ja-JP" altLang="en-US" sz="2000" dirty="0"/>
              <a:t>・</a:t>
            </a:r>
            <a:r>
              <a:rPr kumimoji="1" lang="en-US" altLang="ja-JP" sz="2000" dirty="0"/>
              <a:t>[File changed]</a:t>
            </a:r>
            <a:r>
              <a:rPr kumimoji="1" lang="ja-JP" altLang="en-US" sz="2000" dirty="0"/>
              <a:t>をクリック</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9" name="テキスト ボックス 8">
            <a:extLst>
              <a:ext uri="{FF2B5EF4-FFF2-40B4-BE49-F238E27FC236}">
                <a16:creationId xmlns:a16="http://schemas.microsoft.com/office/drawing/2014/main" id="{9E39B3A6-B51C-2788-7E47-4B8DC12F7DCD}"/>
              </a:ext>
            </a:extLst>
          </p:cNvPr>
          <p:cNvSpPr txBox="1"/>
          <p:nvPr/>
        </p:nvSpPr>
        <p:spPr>
          <a:xfrm>
            <a:off x="1014613" y="965442"/>
            <a:ext cx="9747304" cy="400110"/>
          </a:xfrm>
          <a:prstGeom prst="rect">
            <a:avLst/>
          </a:prstGeom>
          <a:noFill/>
        </p:spPr>
        <p:txBody>
          <a:bodyPr wrap="square" rtlCol="0">
            <a:spAutoFit/>
          </a:bodyPr>
          <a:lstStyle/>
          <a:p>
            <a:r>
              <a:rPr kumimoji="1" lang="ja-JP" altLang="en-US" sz="2000" dirty="0"/>
              <a:t>・この画面にはコミットプッシュしたブランチの内容が見れます</a:t>
            </a:r>
            <a:endParaRPr kumimoji="1" lang="en-US" altLang="ja-JP" sz="2000" dirty="0"/>
          </a:p>
        </p:txBody>
      </p:sp>
      <p:sp>
        <p:nvSpPr>
          <p:cNvPr id="8" name="テキスト ボックス 7">
            <a:extLst>
              <a:ext uri="{FF2B5EF4-FFF2-40B4-BE49-F238E27FC236}">
                <a16:creationId xmlns:a16="http://schemas.microsoft.com/office/drawing/2014/main" id="{03872AE5-0043-674A-3722-285894A72B8E}"/>
              </a:ext>
            </a:extLst>
          </p:cNvPr>
          <p:cNvSpPr txBox="1"/>
          <p:nvPr/>
        </p:nvSpPr>
        <p:spPr>
          <a:xfrm>
            <a:off x="1014613" y="1317509"/>
            <a:ext cx="10591231" cy="400110"/>
          </a:xfrm>
          <a:prstGeom prst="rect">
            <a:avLst/>
          </a:prstGeom>
          <a:noFill/>
        </p:spPr>
        <p:txBody>
          <a:bodyPr wrap="square" rtlCol="0">
            <a:spAutoFit/>
          </a:bodyPr>
          <a:lstStyle/>
          <a:p>
            <a:r>
              <a:rPr kumimoji="1" lang="ja-JP" altLang="en-US" sz="2000" dirty="0"/>
              <a:t>・青枠の</a:t>
            </a:r>
            <a:r>
              <a:rPr kumimoji="1" lang="en-US" altLang="ja-JP" sz="2000" dirty="0"/>
              <a:t>[+]</a:t>
            </a:r>
            <a:r>
              <a:rPr kumimoji="1" lang="ja-JP" altLang="en-US" sz="2000" dirty="0"/>
              <a:t>をクリックするとクリックした変更内容にコメントをつけることができます</a:t>
            </a:r>
            <a:endParaRPr kumimoji="1" lang="en-US" altLang="ja-JP" sz="2000" dirty="0"/>
          </a:p>
        </p:txBody>
      </p:sp>
      <p:sp>
        <p:nvSpPr>
          <p:cNvPr id="10" name="正方形/長方形 9">
            <a:extLst>
              <a:ext uri="{FF2B5EF4-FFF2-40B4-BE49-F238E27FC236}">
                <a16:creationId xmlns:a16="http://schemas.microsoft.com/office/drawing/2014/main" id="{36834F76-2E7C-9B19-A077-777D3758C307}"/>
              </a:ext>
            </a:extLst>
          </p:cNvPr>
          <p:cNvSpPr/>
          <p:nvPr/>
        </p:nvSpPr>
        <p:spPr>
          <a:xfrm>
            <a:off x="4427766" y="3244564"/>
            <a:ext cx="1392463" cy="36887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0C302D01-3C3F-A897-1EC2-68E471F5F6CA}"/>
              </a:ext>
            </a:extLst>
          </p:cNvPr>
          <p:cNvSpPr txBox="1"/>
          <p:nvPr/>
        </p:nvSpPr>
        <p:spPr>
          <a:xfrm>
            <a:off x="1014613" y="1669576"/>
            <a:ext cx="10591231" cy="400110"/>
          </a:xfrm>
          <a:prstGeom prst="rect">
            <a:avLst/>
          </a:prstGeom>
          <a:noFill/>
        </p:spPr>
        <p:txBody>
          <a:bodyPr wrap="square" rtlCol="0">
            <a:spAutoFit/>
          </a:bodyPr>
          <a:lstStyle/>
          <a:p>
            <a:r>
              <a:rPr kumimoji="1" lang="ja-JP" altLang="en-US" sz="2000" dirty="0"/>
              <a:t>・紫枠の中にはコメントの内容を書き込めます</a:t>
            </a:r>
            <a:endParaRPr kumimoji="1" lang="en-US" altLang="ja-JP" sz="2000" dirty="0"/>
          </a:p>
        </p:txBody>
      </p:sp>
      <p:sp>
        <p:nvSpPr>
          <p:cNvPr id="22" name="正方形/長方形 21">
            <a:extLst>
              <a:ext uri="{FF2B5EF4-FFF2-40B4-BE49-F238E27FC236}">
                <a16:creationId xmlns:a16="http://schemas.microsoft.com/office/drawing/2014/main" id="{2F0330B3-7EB4-E3D6-DA13-AC53997D257C}"/>
              </a:ext>
            </a:extLst>
          </p:cNvPr>
          <p:cNvSpPr/>
          <p:nvPr/>
        </p:nvSpPr>
        <p:spPr>
          <a:xfrm>
            <a:off x="1528764" y="4476754"/>
            <a:ext cx="415471" cy="346075"/>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B4F23F36-F965-ADB1-645F-ECA9555D4669}"/>
              </a:ext>
            </a:extLst>
          </p:cNvPr>
          <p:cNvSpPr/>
          <p:nvPr/>
        </p:nvSpPr>
        <p:spPr>
          <a:xfrm>
            <a:off x="1079500" y="5161574"/>
            <a:ext cx="6054726" cy="1143521"/>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F84F85A2-BE50-A061-4460-FE42E6F81F4F}"/>
              </a:ext>
            </a:extLst>
          </p:cNvPr>
          <p:cNvSpPr/>
          <p:nvPr/>
        </p:nvSpPr>
        <p:spPr>
          <a:xfrm>
            <a:off x="6105525" y="6274254"/>
            <a:ext cx="962026" cy="326571"/>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2C0F08F1-F195-443B-08FF-548F7D724932}"/>
              </a:ext>
            </a:extLst>
          </p:cNvPr>
          <p:cNvSpPr/>
          <p:nvPr/>
        </p:nvSpPr>
        <p:spPr>
          <a:xfrm>
            <a:off x="9829801" y="3562350"/>
            <a:ext cx="1168738" cy="486633"/>
          </a:xfrm>
          <a:prstGeom prst="rect">
            <a:avLst/>
          </a:prstGeom>
          <a:no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ボックス 25">
            <a:extLst>
              <a:ext uri="{FF2B5EF4-FFF2-40B4-BE49-F238E27FC236}">
                <a16:creationId xmlns:a16="http://schemas.microsoft.com/office/drawing/2014/main" id="{1FFF2C83-5D5E-0C19-29A1-95BF233C6307}"/>
              </a:ext>
            </a:extLst>
          </p:cNvPr>
          <p:cNvSpPr txBox="1"/>
          <p:nvPr/>
        </p:nvSpPr>
        <p:spPr>
          <a:xfrm>
            <a:off x="1014612" y="2021643"/>
            <a:ext cx="10591231" cy="400110"/>
          </a:xfrm>
          <a:prstGeom prst="rect">
            <a:avLst/>
          </a:prstGeom>
          <a:noFill/>
        </p:spPr>
        <p:txBody>
          <a:bodyPr wrap="square" rtlCol="0">
            <a:spAutoFit/>
          </a:bodyPr>
          <a:lstStyle/>
          <a:p>
            <a:r>
              <a:rPr kumimoji="1" lang="ja-JP" altLang="en-US" sz="2000" dirty="0"/>
              <a:t>・黄枠の</a:t>
            </a:r>
            <a:r>
              <a:rPr kumimoji="1" lang="en-US" altLang="ja-JP" sz="2000" dirty="0"/>
              <a:t>[Start a review]</a:t>
            </a:r>
            <a:r>
              <a:rPr kumimoji="1" lang="ja-JP" altLang="en-US" sz="2000" dirty="0"/>
              <a:t>をクリック</a:t>
            </a:r>
            <a:endParaRPr kumimoji="1" lang="en-US" altLang="ja-JP" sz="2000" dirty="0"/>
          </a:p>
        </p:txBody>
      </p:sp>
      <p:sp>
        <p:nvSpPr>
          <p:cNvPr id="27" name="テキスト ボックス 26">
            <a:extLst>
              <a:ext uri="{FF2B5EF4-FFF2-40B4-BE49-F238E27FC236}">
                <a16:creationId xmlns:a16="http://schemas.microsoft.com/office/drawing/2014/main" id="{AA0D5FA2-5B4F-017E-D30A-16FB15AB68CA}"/>
              </a:ext>
            </a:extLst>
          </p:cNvPr>
          <p:cNvSpPr txBox="1"/>
          <p:nvPr/>
        </p:nvSpPr>
        <p:spPr>
          <a:xfrm>
            <a:off x="1014611" y="2373711"/>
            <a:ext cx="10591231" cy="400110"/>
          </a:xfrm>
          <a:prstGeom prst="rect">
            <a:avLst/>
          </a:prstGeom>
          <a:noFill/>
        </p:spPr>
        <p:txBody>
          <a:bodyPr wrap="square" rtlCol="0">
            <a:spAutoFit/>
          </a:bodyPr>
          <a:lstStyle/>
          <a:p>
            <a:r>
              <a:rPr kumimoji="1" lang="ja-JP" altLang="en-US" sz="2000" dirty="0"/>
              <a:t>・緑枠の</a:t>
            </a:r>
            <a:r>
              <a:rPr kumimoji="1" lang="en-US" altLang="ja-JP" sz="2000" dirty="0"/>
              <a:t>[Review changes]</a:t>
            </a:r>
            <a:r>
              <a:rPr kumimoji="1" lang="ja-JP" altLang="en-US" sz="2000" dirty="0"/>
              <a:t>をクリック</a:t>
            </a:r>
            <a:endParaRPr kumimoji="1" lang="en-US" altLang="ja-JP" sz="2000" dirty="0"/>
          </a:p>
        </p:txBody>
      </p:sp>
    </p:spTree>
    <p:extLst>
      <p:ext uri="{BB962C8B-B14F-4D97-AF65-F5344CB8AC3E}">
        <p14:creationId xmlns:p14="http://schemas.microsoft.com/office/powerpoint/2010/main" val="257256230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D83F207E-4F1C-96A3-91F3-E748FB4C0D0B}"/>
              </a:ext>
            </a:extLst>
          </p:cNvPr>
          <p:cNvPicPr>
            <a:picLocks noChangeAspect="1"/>
          </p:cNvPicPr>
          <p:nvPr/>
        </p:nvPicPr>
        <p:blipFill rotWithShape="1">
          <a:blip r:embed="rId2">
            <a:extLst>
              <a:ext uri="{28A0092B-C50C-407E-A947-70E740481C1C}">
                <a14:useLocalDpi xmlns:a14="http://schemas.microsoft.com/office/drawing/2010/main" val="0"/>
              </a:ext>
            </a:extLst>
          </a:blip>
          <a:srcRect l="48494" t="20531" r="2935" b="8393"/>
          <a:stretch/>
        </p:blipFill>
        <p:spPr>
          <a:xfrm>
            <a:off x="359368" y="897979"/>
            <a:ext cx="5921829" cy="4872030"/>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6586538" y="672360"/>
            <a:ext cx="5246094" cy="400110"/>
          </a:xfrm>
          <a:prstGeom prst="rect">
            <a:avLst/>
          </a:prstGeom>
          <a:noFill/>
        </p:spPr>
        <p:txBody>
          <a:bodyPr wrap="square" rtlCol="0">
            <a:spAutoFit/>
          </a:bodyPr>
          <a:lstStyle/>
          <a:p>
            <a:r>
              <a:rPr kumimoji="1" lang="ja-JP" altLang="en-US" sz="2000" dirty="0"/>
              <a:t>・赤枠の中にレビューの件名</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0" name="正方形/長方形 9">
            <a:extLst>
              <a:ext uri="{FF2B5EF4-FFF2-40B4-BE49-F238E27FC236}">
                <a16:creationId xmlns:a16="http://schemas.microsoft.com/office/drawing/2014/main" id="{36834F76-2E7C-9B19-A077-777D3758C307}"/>
              </a:ext>
            </a:extLst>
          </p:cNvPr>
          <p:cNvSpPr/>
          <p:nvPr/>
        </p:nvSpPr>
        <p:spPr>
          <a:xfrm>
            <a:off x="493716" y="2458682"/>
            <a:ext cx="5743939" cy="1161724"/>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2F0330B3-7EB4-E3D6-DA13-AC53997D257C}"/>
              </a:ext>
            </a:extLst>
          </p:cNvPr>
          <p:cNvSpPr/>
          <p:nvPr/>
        </p:nvSpPr>
        <p:spPr>
          <a:xfrm>
            <a:off x="493716" y="4597404"/>
            <a:ext cx="415471" cy="346075"/>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B4F23F36-F965-ADB1-645F-ECA9555D4669}"/>
              </a:ext>
            </a:extLst>
          </p:cNvPr>
          <p:cNvSpPr/>
          <p:nvPr/>
        </p:nvSpPr>
        <p:spPr>
          <a:xfrm>
            <a:off x="493716" y="5039753"/>
            <a:ext cx="1074734" cy="472047"/>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59C994EF-BEAF-956E-CCFF-D2962843EA2E}"/>
              </a:ext>
            </a:extLst>
          </p:cNvPr>
          <p:cNvSpPr txBox="1"/>
          <p:nvPr/>
        </p:nvSpPr>
        <p:spPr>
          <a:xfrm>
            <a:off x="6586538" y="1074842"/>
            <a:ext cx="5246094" cy="707886"/>
          </a:xfrm>
          <a:prstGeom prst="rect">
            <a:avLst/>
          </a:prstGeom>
          <a:noFill/>
        </p:spPr>
        <p:txBody>
          <a:bodyPr wrap="square" rtlCol="0">
            <a:spAutoFit/>
          </a:bodyPr>
          <a:lstStyle/>
          <a:p>
            <a:r>
              <a:rPr kumimoji="1" lang="ja-JP" altLang="en-US" sz="2000" dirty="0"/>
              <a:t>・青枠のラジオボタン</a:t>
            </a:r>
            <a:r>
              <a:rPr kumimoji="1" lang="en-US" altLang="ja-JP" sz="2000" dirty="0"/>
              <a:t>[Review changes]</a:t>
            </a:r>
            <a:r>
              <a:rPr kumimoji="1" lang="ja-JP" altLang="en-US" sz="2000" dirty="0"/>
              <a:t>をク</a:t>
            </a:r>
            <a:endParaRPr kumimoji="1" lang="en-US" altLang="ja-JP" sz="2000" dirty="0"/>
          </a:p>
          <a:p>
            <a:r>
              <a:rPr kumimoji="1" lang="ja-JP" altLang="en-US" sz="2000" dirty="0"/>
              <a:t>　リック</a:t>
            </a:r>
            <a:endParaRPr kumimoji="1" lang="en-US" altLang="ja-JP" sz="2000" dirty="0"/>
          </a:p>
        </p:txBody>
      </p:sp>
      <p:sp>
        <p:nvSpPr>
          <p:cNvPr id="5" name="テキスト ボックス 4">
            <a:extLst>
              <a:ext uri="{FF2B5EF4-FFF2-40B4-BE49-F238E27FC236}">
                <a16:creationId xmlns:a16="http://schemas.microsoft.com/office/drawing/2014/main" id="{6E915EDA-9DF1-5F13-A6CA-840D0D11230E}"/>
              </a:ext>
            </a:extLst>
          </p:cNvPr>
          <p:cNvSpPr txBox="1"/>
          <p:nvPr/>
        </p:nvSpPr>
        <p:spPr>
          <a:xfrm>
            <a:off x="6586538" y="1785100"/>
            <a:ext cx="5246094" cy="400110"/>
          </a:xfrm>
          <a:prstGeom prst="rect">
            <a:avLst/>
          </a:prstGeom>
          <a:noFill/>
        </p:spPr>
        <p:txBody>
          <a:bodyPr wrap="square" rtlCol="0">
            <a:spAutoFit/>
          </a:bodyPr>
          <a:lstStyle/>
          <a:p>
            <a:r>
              <a:rPr kumimoji="1" lang="ja-JP" altLang="en-US" sz="2000" dirty="0"/>
              <a:t>・紫枠の</a:t>
            </a:r>
            <a:r>
              <a:rPr kumimoji="1" lang="en-US" altLang="ja-JP" sz="2000" dirty="0"/>
              <a:t>[Submit review]</a:t>
            </a:r>
            <a:r>
              <a:rPr kumimoji="1" lang="ja-JP" altLang="en-US" sz="2000" dirty="0"/>
              <a:t>をクリック</a:t>
            </a:r>
            <a:endParaRPr kumimoji="1" lang="en-US" altLang="ja-JP" sz="2000" dirty="0"/>
          </a:p>
        </p:txBody>
      </p:sp>
      <p:sp>
        <p:nvSpPr>
          <p:cNvPr id="6" name="テキスト ボックス 5">
            <a:extLst>
              <a:ext uri="{FF2B5EF4-FFF2-40B4-BE49-F238E27FC236}">
                <a16:creationId xmlns:a16="http://schemas.microsoft.com/office/drawing/2014/main" id="{39516D7B-76CD-4AEC-CBDF-6CD683B84DB7}"/>
              </a:ext>
            </a:extLst>
          </p:cNvPr>
          <p:cNvSpPr txBox="1"/>
          <p:nvPr/>
        </p:nvSpPr>
        <p:spPr>
          <a:xfrm>
            <a:off x="6586538" y="2187582"/>
            <a:ext cx="5246094" cy="400110"/>
          </a:xfrm>
          <a:prstGeom prst="rect">
            <a:avLst/>
          </a:prstGeom>
          <a:noFill/>
        </p:spPr>
        <p:txBody>
          <a:bodyPr wrap="square" rtlCol="0">
            <a:spAutoFit/>
          </a:bodyPr>
          <a:lstStyle/>
          <a:p>
            <a:r>
              <a:rPr kumimoji="1" lang="ja-JP" altLang="en-US" sz="2000" dirty="0"/>
              <a:t>・これでレビューできました</a:t>
            </a:r>
            <a:endParaRPr kumimoji="1" lang="en-US" altLang="ja-JP" sz="2000" dirty="0"/>
          </a:p>
        </p:txBody>
      </p:sp>
    </p:spTree>
    <p:extLst>
      <p:ext uri="{BB962C8B-B14F-4D97-AF65-F5344CB8AC3E}">
        <p14:creationId xmlns:p14="http://schemas.microsoft.com/office/powerpoint/2010/main" val="4129628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descr="コンピューターのスクリーンショット&#10;&#10;自動的に生成された説明">
            <a:extLst>
              <a:ext uri="{FF2B5EF4-FFF2-40B4-BE49-F238E27FC236}">
                <a16:creationId xmlns:a16="http://schemas.microsoft.com/office/drawing/2014/main" id="{97003147-FC8A-9B3C-B143-9ADB96A7926D}"/>
              </a:ext>
            </a:extLst>
          </p:cNvPr>
          <p:cNvPicPr>
            <a:picLocks noChangeAspect="1"/>
          </p:cNvPicPr>
          <p:nvPr/>
        </p:nvPicPr>
        <p:blipFill rotWithShape="1">
          <a:blip r:embed="rId2">
            <a:extLst>
              <a:ext uri="{28A0092B-C50C-407E-A947-70E740481C1C}">
                <a14:useLocalDpi xmlns:a14="http://schemas.microsoft.com/office/drawing/2010/main" val="0"/>
              </a:ext>
            </a:extLst>
          </a:blip>
          <a:srcRect l="1771" t="11658" r="5313" b="15656"/>
          <a:stretch/>
        </p:blipFill>
        <p:spPr>
          <a:xfrm>
            <a:off x="504232" y="1782728"/>
            <a:ext cx="11328400" cy="4982381"/>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100138" y="634257"/>
            <a:ext cx="9936162" cy="400110"/>
          </a:xfrm>
          <a:prstGeom prst="rect">
            <a:avLst/>
          </a:prstGeom>
          <a:noFill/>
        </p:spPr>
        <p:txBody>
          <a:bodyPr wrap="square" rtlCol="0">
            <a:spAutoFit/>
          </a:bodyPr>
          <a:lstStyle/>
          <a:p>
            <a:r>
              <a:rPr kumimoji="1" lang="ja-JP" altLang="en-US" sz="2000" dirty="0"/>
              <a:t>・レビューを受けるユーザで</a:t>
            </a:r>
            <a:r>
              <a:rPr kumimoji="1" lang="en-US" altLang="ja-JP" sz="2000" dirty="0"/>
              <a:t>Git Hub</a:t>
            </a:r>
            <a:r>
              <a:rPr kumimoji="1" lang="ja-JP" altLang="en-US" sz="2000" dirty="0"/>
              <a:t>を開きプルリクエストを確認してみましょう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100138" y="988704"/>
            <a:ext cx="9936162" cy="400110"/>
          </a:xfrm>
          <a:prstGeom prst="rect">
            <a:avLst/>
          </a:prstGeom>
          <a:noFill/>
        </p:spPr>
        <p:txBody>
          <a:bodyPr wrap="square" rtlCol="0">
            <a:spAutoFit/>
          </a:bodyPr>
          <a:lstStyle/>
          <a:p>
            <a:r>
              <a:rPr kumimoji="1" lang="ja-JP" altLang="en-US" sz="2000" dirty="0"/>
              <a:t>・プルリクエストに先ほど送ったレビューが表示されていると思います</a:t>
            </a:r>
            <a:endParaRPr kumimoji="1" lang="en-US" altLang="ja-JP" sz="2000" dirty="0"/>
          </a:p>
        </p:txBody>
      </p:sp>
      <p:sp>
        <p:nvSpPr>
          <p:cNvPr id="12" name="テキスト ボックス 11">
            <a:extLst>
              <a:ext uri="{FF2B5EF4-FFF2-40B4-BE49-F238E27FC236}">
                <a16:creationId xmlns:a16="http://schemas.microsoft.com/office/drawing/2014/main" id="{F0831D90-69C9-D7EF-633B-1CF8A020CBB1}"/>
              </a:ext>
            </a:extLst>
          </p:cNvPr>
          <p:cNvSpPr txBox="1"/>
          <p:nvPr/>
        </p:nvSpPr>
        <p:spPr>
          <a:xfrm>
            <a:off x="1100138" y="1312299"/>
            <a:ext cx="9936162" cy="400110"/>
          </a:xfrm>
          <a:prstGeom prst="rect">
            <a:avLst/>
          </a:prstGeom>
          <a:noFill/>
        </p:spPr>
        <p:txBody>
          <a:bodyPr wrap="square" rtlCol="0">
            <a:spAutoFit/>
          </a:bodyPr>
          <a:lstStyle/>
          <a:p>
            <a:r>
              <a:rPr kumimoji="1" lang="ja-JP" altLang="en-US" sz="2000" dirty="0"/>
              <a:t>・赤枠をクリックしてレビューに対しての返信をしましょう</a:t>
            </a:r>
            <a:endParaRPr kumimoji="1" lang="en-US" altLang="ja-JP" sz="2000" dirty="0"/>
          </a:p>
        </p:txBody>
      </p:sp>
      <p:sp>
        <p:nvSpPr>
          <p:cNvPr id="13" name="正方形/長方形 12">
            <a:extLst>
              <a:ext uri="{FF2B5EF4-FFF2-40B4-BE49-F238E27FC236}">
                <a16:creationId xmlns:a16="http://schemas.microsoft.com/office/drawing/2014/main" id="{84BDE04C-98BE-69A0-31A6-394212FDC180}"/>
              </a:ext>
            </a:extLst>
          </p:cNvPr>
          <p:cNvSpPr/>
          <p:nvPr/>
        </p:nvSpPr>
        <p:spPr>
          <a:xfrm>
            <a:off x="1892300" y="5765800"/>
            <a:ext cx="6705600" cy="3556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6537879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コンピューターのスクリーンショット&#10;&#10;自動的に生成された説明">
            <a:extLst>
              <a:ext uri="{FF2B5EF4-FFF2-40B4-BE49-F238E27FC236}">
                <a16:creationId xmlns:a16="http://schemas.microsoft.com/office/drawing/2014/main" id="{D8A3305C-C3AC-BD60-5FE4-12B3173DCE55}"/>
              </a:ext>
            </a:extLst>
          </p:cNvPr>
          <p:cNvPicPr>
            <a:picLocks noChangeAspect="1"/>
          </p:cNvPicPr>
          <p:nvPr/>
        </p:nvPicPr>
        <p:blipFill rotWithShape="1">
          <a:blip r:embed="rId2">
            <a:extLst>
              <a:ext uri="{28A0092B-C50C-407E-A947-70E740481C1C}">
                <a14:useLocalDpi xmlns:a14="http://schemas.microsoft.com/office/drawing/2010/main" val="0"/>
              </a:ext>
            </a:extLst>
          </a:blip>
          <a:srcRect l="6042" t="13069" r="6563" b="10722"/>
          <a:stretch/>
        </p:blipFill>
        <p:spPr>
          <a:xfrm>
            <a:off x="1003300" y="1512354"/>
            <a:ext cx="10655300" cy="5223913"/>
          </a:xfrm>
          <a:prstGeom prst="rect">
            <a:avLst/>
          </a:prstGeom>
          <a:ln>
            <a:noFill/>
          </a:ln>
          <a:effectLst>
            <a:outerShdw blurRad="292100" dist="139700" dir="2700000" algn="tl" rotWithShape="0">
              <a:srgbClr val="333333">
                <a:alpha val="65000"/>
              </a:srgbClr>
            </a:outerShdw>
          </a:effectLst>
        </p:spPr>
      </p:pic>
      <p:sp>
        <p:nvSpPr>
          <p:cNvPr id="14" name="テキスト ボックス 13">
            <a:extLst>
              <a:ext uri="{FF2B5EF4-FFF2-40B4-BE49-F238E27FC236}">
                <a16:creationId xmlns:a16="http://schemas.microsoft.com/office/drawing/2014/main" id="{0AFE21A8-EDDD-CD7F-E3CA-B3341378E1C9}"/>
              </a:ext>
            </a:extLst>
          </p:cNvPr>
          <p:cNvSpPr txBox="1"/>
          <p:nvPr/>
        </p:nvSpPr>
        <p:spPr>
          <a:xfrm>
            <a:off x="1100138" y="582974"/>
            <a:ext cx="9936162" cy="400110"/>
          </a:xfrm>
          <a:prstGeom prst="rect">
            <a:avLst/>
          </a:prstGeom>
          <a:noFill/>
        </p:spPr>
        <p:txBody>
          <a:bodyPr wrap="square" rtlCol="0">
            <a:spAutoFit/>
          </a:bodyPr>
          <a:lstStyle/>
          <a:p>
            <a:r>
              <a:rPr kumimoji="1" lang="ja-JP" altLang="en-US" sz="2000" dirty="0"/>
              <a:t>・赤枠に返信のコメントを入力</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100138" y="988704"/>
            <a:ext cx="9936162" cy="400110"/>
          </a:xfrm>
          <a:prstGeom prst="rect">
            <a:avLst/>
          </a:prstGeom>
          <a:noFill/>
        </p:spPr>
        <p:txBody>
          <a:bodyPr wrap="square" rtlCol="0">
            <a:spAutoFit/>
          </a:bodyPr>
          <a:lstStyle/>
          <a:p>
            <a:r>
              <a:rPr kumimoji="1" lang="ja-JP" altLang="en-US" sz="2000" dirty="0"/>
              <a:t>・青枠の</a:t>
            </a:r>
            <a:r>
              <a:rPr kumimoji="1" lang="en-US" altLang="ja-JP" sz="2000" dirty="0"/>
              <a:t>[Comment]</a:t>
            </a:r>
            <a:r>
              <a:rPr kumimoji="1" lang="ja-JP" altLang="en-US" sz="2000" dirty="0"/>
              <a:t>をクリック</a:t>
            </a:r>
            <a:endParaRPr kumimoji="1" lang="en-US" altLang="ja-JP" sz="2000" dirty="0"/>
          </a:p>
        </p:txBody>
      </p:sp>
      <p:sp>
        <p:nvSpPr>
          <p:cNvPr id="13" name="正方形/長方形 12">
            <a:extLst>
              <a:ext uri="{FF2B5EF4-FFF2-40B4-BE49-F238E27FC236}">
                <a16:creationId xmlns:a16="http://schemas.microsoft.com/office/drawing/2014/main" id="{84BDE04C-98BE-69A0-31A6-394212FDC180}"/>
              </a:ext>
            </a:extLst>
          </p:cNvPr>
          <p:cNvSpPr/>
          <p:nvPr/>
        </p:nvSpPr>
        <p:spPr>
          <a:xfrm>
            <a:off x="1447799" y="4495800"/>
            <a:ext cx="7006883" cy="9525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00E7887D-0ACA-1760-FBF9-E70A7CEA0B68}"/>
              </a:ext>
            </a:extLst>
          </p:cNvPr>
          <p:cNvSpPr/>
          <p:nvPr/>
        </p:nvSpPr>
        <p:spPr>
          <a:xfrm>
            <a:off x="7632699" y="5678637"/>
            <a:ext cx="990601" cy="444500"/>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752290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100138" y="582974"/>
            <a:ext cx="9936162" cy="400110"/>
          </a:xfrm>
          <a:prstGeom prst="rect">
            <a:avLst/>
          </a:prstGeom>
          <a:noFill/>
        </p:spPr>
        <p:txBody>
          <a:bodyPr wrap="square" rtlCol="0">
            <a:spAutoFit/>
          </a:bodyPr>
          <a:lstStyle/>
          <a:p>
            <a:r>
              <a:rPr kumimoji="1" lang="ja-JP" altLang="en-US" sz="2000" dirty="0"/>
              <a:t>・返信をしたら、コメントを受けたところを適当に修正しましょう</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100138" y="988704"/>
            <a:ext cx="9199562" cy="707886"/>
          </a:xfrm>
          <a:prstGeom prst="rect">
            <a:avLst/>
          </a:prstGeom>
          <a:noFill/>
        </p:spPr>
        <p:txBody>
          <a:bodyPr wrap="square" rtlCol="0">
            <a:spAutoFit/>
          </a:bodyPr>
          <a:lstStyle/>
          <a:p>
            <a:r>
              <a:rPr kumimoji="1" lang="ja-JP" altLang="en-US" sz="2000" dirty="0"/>
              <a:t>・コメントを受けたファイルを開き、新しく好きな言葉を書き込み保存をし、</a:t>
            </a:r>
            <a:endParaRPr kumimoji="1" lang="en-US" altLang="ja-JP" sz="2000" dirty="0"/>
          </a:p>
          <a:p>
            <a:r>
              <a:rPr kumimoji="1" lang="ja-JP" altLang="en-US" sz="2000" dirty="0"/>
              <a:t>　コミット・プッシュ</a:t>
            </a:r>
            <a:endParaRPr kumimoji="1" lang="en-US" altLang="ja-JP" sz="2000" dirty="0"/>
          </a:p>
        </p:txBody>
      </p:sp>
      <p:sp>
        <p:nvSpPr>
          <p:cNvPr id="8" name="テキスト ボックス 7">
            <a:extLst>
              <a:ext uri="{FF2B5EF4-FFF2-40B4-BE49-F238E27FC236}">
                <a16:creationId xmlns:a16="http://schemas.microsoft.com/office/drawing/2014/main" id="{FEB208C7-2474-B3CF-D16A-B732E28D89C6}"/>
              </a:ext>
            </a:extLst>
          </p:cNvPr>
          <p:cNvSpPr txBox="1"/>
          <p:nvPr/>
        </p:nvSpPr>
        <p:spPr>
          <a:xfrm>
            <a:off x="1100138" y="1701774"/>
            <a:ext cx="9936162" cy="400110"/>
          </a:xfrm>
          <a:prstGeom prst="rect">
            <a:avLst/>
          </a:prstGeom>
          <a:noFill/>
        </p:spPr>
        <p:txBody>
          <a:bodyPr wrap="square" rtlCol="0">
            <a:spAutoFit/>
          </a:bodyPr>
          <a:lstStyle/>
          <a:p>
            <a:r>
              <a:rPr kumimoji="1" lang="ja-JP" altLang="en-US" sz="2000" dirty="0"/>
              <a:t>・その後、レビューをするユーザで</a:t>
            </a:r>
            <a:r>
              <a:rPr kumimoji="1" lang="en-US" altLang="ja-JP" sz="2000" dirty="0"/>
              <a:t>Git Hub</a:t>
            </a:r>
            <a:r>
              <a:rPr kumimoji="1" lang="ja-JP" altLang="en-US" sz="2000" dirty="0"/>
              <a:t>を開きましょう</a:t>
            </a:r>
            <a:endParaRPr kumimoji="1" lang="en-US" altLang="ja-JP" sz="2000" dirty="0"/>
          </a:p>
        </p:txBody>
      </p:sp>
      <p:sp>
        <p:nvSpPr>
          <p:cNvPr id="9" name="テキスト ボックス 8">
            <a:extLst>
              <a:ext uri="{FF2B5EF4-FFF2-40B4-BE49-F238E27FC236}">
                <a16:creationId xmlns:a16="http://schemas.microsoft.com/office/drawing/2014/main" id="{9CBE801B-CECE-CD5C-BE3E-AE61EA6E12D4}"/>
              </a:ext>
            </a:extLst>
          </p:cNvPr>
          <p:cNvSpPr txBox="1"/>
          <p:nvPr/>
        </p:nvSpPr>
        <p:spPr>
          <a:xfrm>
            <a:off x="1100138" y="2101884"/>
            <a:ext cx="9936162" cy="400110"/>
          </a:xfrm>
          <a:prstGeom prst="rect">
            <a:avLst/>
          </a:prstGeom>
          <a:noFill/>
        </p:spPr>
        <p:txBody>
          <a:bodyPr wrap="square" rtlCol="0">
            <a:spAutoFit/>
          </a:bodyPr>
          <a:lstStyle/>
          <a:p>
            <a:r>
              <a:rPr kumimoji="1" lang="ja-JP" altLang="en-US" sz="2000" dirty="0"/>
              <a:t>・プルリクエストを開くと先ほどのプッシュが赤枠のように新しく追加されています</a:t>
            </a:r>
            <a:endParaRPr kumimoji="1" lang="en-US" altLang="ja-JP" sz="2000" dirty="0"/>
          </a:p>
        </p:txBody>
      </p:sp>
      <p:pic>
        <p:nvPicPr>
          <p:cNvPr id="23" name="図 22" descr="グラフィカル ユーザー インターフェイス, テキスト, アプリケーション, メール&#10;&#10;自動的に生成された説明">
            <a:extLst>
              <a:ext uri="{FF2B5EF4-FFF2-40B4-BE49-F238E27FC236}">
                <a16:creationId xmlns:a16="http://schemas.microsoft.com/office/drawing/2014/main" id="{4CCD4E9E-59D5-C94E-CA61-0C325B61A368}"/>
              </a:ext>
            </a:extLst>
          </p:cNvPr>
          <p:cNvPicPr>
            <a:picLocks noChangeAspect="1"/>
          </p:cNvPicPr>
          <p:nvPr/>
        </p:nvPicPr>
        <p:blipFill rotWithShape="1">
          <a:blip r:embed="rId2">
            <a:extLst>
              <a:ext uri="{28A0092B-C50C-407E-A947-70E740481C1C}">
                <a14:useLocalDpi xmlns:a14="http://schemas.microsoft.com/office/drawing/2010/main" val="0"/>
              </a:ext>
            </a:extLst>
          </a:blip>
          <a:srcRect l="3854" t="17762" r="4375" b="28323"/>
          <a:stretch/>
        </p:blipFill>
        <p:spPr>
          <a:xfrm>
            <a:off x="990600" y="3126020"/>
            <a:ext cx="11188700" cy="3695700"/>
          </a:xfrm>
          <a:prstGeom prst="rect">
            <a:avLst/>
          </a:prstGeom>
          <a:ln>
            <a:noFill/>
          </a:ln>
          <a:effectLst>
            <a:outerShdw blurRad="292100" dist="139700" dir="2700000" algn="tl" rotWithShape="0">
              <a:srgbClr val="333333">
                <a:alpha val="65000"/>
              </a:srgbClr>
            </a:outerShdw>
          </a:effectLst>
        </p:spPr>
      </p:pic>
      <p:sp>
        <p:nvSpPr>
          <p:cNvPr id="24" name="テキスト ボックス 23">
            <a:extLst>
              <a:ext uri="{FF2B5EF4-FFF2-40B4-BE49-F238E27FC236}">
                <a16:creationId xmlns:a16="http://schemas.microsoft.com/office/drawing/2014/main" id="{6EAAF72A-7905-0991-9B5B-A7D1B2322F2A}"/>
              </a:ext>
            </a:extLst>
          </p:cNvPr>
          <p:cNvSpPr txBox="1"/>
          <p:nvPr/>
        </p:nvSpPr>
        <p:spPr>
          <a:xfrm>
            <a:off x="1100138" y="2520671"/>
            <a:ext cx="9936162" cy="400110"/>
          </a:xfrm>
          <a:prstGeom prst="rect">
            <a:avLst/>
          </a:prstGeom>
          <a:noFill/>
        </p:spPr>
        <p:txBody>
          <a:bodyPr wrap="square" rtlCol="0">
            <a:spAutoFit/>
          </a:bodyPr>
          <a:lstStyle/>
          <a:p>
            <a:r>
              <a:rPr kumimoji="1" lang="ja-JP" altLang="en-US" sz="2000" dirty="0"/>
              <a:t>・それをクリック</a:t>
            </a:r>
            <a:r>
              <a:rPr kumimoji="1" lang="en-US" altLang="ja-JP" sz="2000" dirty="0"/>
              <a:t>!!</a:t>
            </a:r>
          </a:p>
        </p:txBody>
      </p:sp>
      <p:sp>
        <p:nvSpPr>
          <p:cNvPr id="25" name="正方形/長方形 24">
            <a:extLst>
              <a:ext uri="{FF2B5EF4-FFF2-40B4-BE49-F238E27FC236}">
                <a16:creationId xmlns:a16="http://schemas.microsoft.com/office/drawing/2014/main" id="{CF730D04-48F2-58FD-1D7A-FDB63A385CD9}"/>
              </a:ext>
            </a:extLst>
          </p:cNvPr>
          <p:cNvSpPr/>
          <p:nvPr/>
        </p:nvSpPr>
        <p:spPr>
          <a:xfrm>
            <a:off x="1828800" y="6083300"/>
            <a:ext cx="1117600" cy="4064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7377413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0AFE21A8-EDDD-CD7F-E3CA-B3341378E1C9}"/>
              </a:ext>
            </a:extLst>
          </p:cNvPr>
          <p:cNvSpPr txBox="1"/>
          <p:nvPr/>
        </p:nvSpPr>
        <p:spPr>
          <a:xfrm>
            <a:off x="1023938" y="1181991"/>
            <a:ext cx="9936162" cy="400110"/>
          </a:xfrm>
          <a:prstGeom prst="rect">
            <a:avLst/>
          </a:prstGeom>
          <a:noFill/>
        </p:spPr>
        <p:txBody>
          <a:bodyPr wrap="square" rtlCol="0">
            <a:spAutoFit/>
          </a:bodyPr>
          <a:lstStyle/>
          <a:p>
            <a:r>
              <a:rPr kumimoji="1" lang="ja-JP" altLang="en-US" sz="2000" dirty="0"/>
              <a:t>・開くと下のような画面に移動します</a:t>
            </a:r>
            <a:endParaRPr kumimoji="1" lang="en-US" altLang="ja-JP" sz="2000" dirty="0"/>
          </a:p>
        </p:txBody>
      </p:sp>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1023938" y="1741391"/>
            <a:ext cx="9199562" cy="400110"/>
          </a:xfrm>
          <a:prstGeom prst="rect">
            <a:avLst/>
          </a:prstGeom>
          <a:noFill/>
        </p:spPr>
        <p:txBody>
          <a:bodyPr wrap="square" rtlCol="0">
            <a:spAutoFit/>
          </a:bodyPr>
          <a:lstStyle/>
          <a:p>
            <a:r>
              <a:rPr kumimoji="1" lang="ja-JP" altLang="en-US" sz="2000" dirty="0"/>
              <a:t>・ここでプッシュの変更内容を確認できます</a:t>
            </a:r>
            <a:endParaRPr kumimoji="1" lang="en-US" altLang="ja-JP" sz="2000" dirty="0"/>
          </a:p>
        </p:txBody>
      </p:sp>
      <p:sp>
        <p:nvSpPr>
          <p:cNvPr id="8" name="テキスト ボックス 7">
            <a:extLst>
              <a:ext uri="{FF2B5EF4-FFF2-40B4-BE49-F238E27FC236}">
                <a16:creationId xmlns:a16="http://schemas.microsoft.com/office/drawing/2014/main" id="{FEB208C7-2474-B3CF-D16A-B732E28D89C6}"/>
              </a:ext>
            </a:extLst>
          </p:cNvPr>
          <p:cNvSpPr txBox="1"/>
          <p:nvPr/>
        </p:nvSpPr>
        <p:spPr>
          <a:xfrm>
            <a:off x="1023938" y="2300791"/>
            <a:ext cx="9936162" cy="400110"/>
          </a:xfrm>
          <a:prstGeom prst="rect">
            <a:avLst/>
          </a:prstGeom>
          <a:noFill/>
        </p:spPr>
        <p:txBody>
          <a:bodyPr wrap="square" rtlCol="0">
            <a:spAutoFit/>
          </a:bodyPr>
          <a:lstStyle/>
          <a:p>
            <a:r>
              <a:rPr kumimoji="1" lang="ja-JP" altLang="en-US" sz="2000" dirty="0"/>
              <a:t>・赤枠の</a:t>
            </a:r>
            <a:r>
              <a:rPr kumimoji="1" lang="en-US" altLang="ja-JP" sz="2000" dirty="0"/>
              <a:t>[Review changes]</a:t>
            </a:r>
            <a:r>
              <a:rPr kumimoji="1" lang="ja-JP" altLang="en-US" sz="2000" dirty="0"/>
              <a:t>をクリックして先ほどと同様にレビューをします</a:t>
            </a:r>
            <a:endParaRPr kumimoji="1" lang="en-US" altLang="ja-JP" sz="2000" dirty="0"/>
          </a:p>
        </p:txBody>
      </p:sp>
      <p:pic>
        <p:nvPicPr>
          <p:cNvPr id="3" name="図 2" descr="グラフィカル ユーザー インターフェイス, テキスト, アプリケーション&#10;&#10;自動的に生成された説明">
            <a:extLst>
              <a:ext uri="{FF2B5EF4-FFF2-40B4-BE49-F238E27FC236}">
                <a16:creationId xmlns:a16="http://schemas.microsoft.com/office/drawing/2014/main" id="{00508C31-3754-135B-71D6-003140CBE17F}"/>
              </a:ext>
            </a:extLst>
          </p:cNvPr>
          <p:cNvPicPr>
            <a:picLocks noChangeAspect="1"/>
          </p:cNvPicPr>
          <p:nvPr/>
        </p:nvPicPr>
        <p:blipFill rotWithShape="1">
          <a:blip r:embed="rId2">
            <a:extLst>
              <a:ext uri="{28A0092B-C50C-407E-A947-70E740481C1C}">
                <a14:useLocalDpi xmlns:a14="http://schemas.microsoft.com/office/drawing/2010/main" val="0"/>
              </a:ext>
            </a:extLst>
          </a:blip>
          <a:srcRect t="32213" r="2709" b="17948"/>
          <a:stretch/>
        </p:blipFill>
        <p:spPr>
          <a:xfrm>
            <a:off x="217768" y="3248636"/>
            <a:ext cx="11700902" cy="3369960"/>
          </a:xfrm>
          <a:prstGeom prst="rect">
            <a:avLst/>
          </a:prstGeom>
          <a:ln>
            <a:noFill/>
          </a:ln>
          <a:effectLst>
            <a:outerShdw blurRad="292100" dist="139700" dir="2700000" algn="tl" rotWithShape="0">
              <a:srgbClr val="333333">
                <a:alpha val="65000"/>
              </a:srgbClr>
            </a:outerShdw>
          </a:effectLst>
        </p:spPr>
      </p:pic>
      <p:sp>
        <p:nvSpPr>
          <p:cNvPr id="6" name="正方形/長方形 5">
            <a:extLst>
              <a:ext uri="{FF2B5EF4-FFF2-40B4-BE49-F238E27FC236}">
                <a16:creationId xmlns:a16="http://schemas.microsoft.com/office/drawing/2014/main" id="{9D874CE3-41FE-6DC3-6D5E-170636FFA2D3}"/>
              </a:ext>
            </a:extLst>
          </p:cNvPr>
          <p:cNvSpPr/>
          <p:nvPr/>
        </p:nvSpPr>
        <p:spPr>
          <a:xfrm>
            <a:off x="10617200" y="4888083"/>
            <a:ext cx="1301470" cy="50339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9460432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5897562" cy="400110"/>
          </a:xfrm>
          <a:prstGeom prst="rect">
            <a:avLst/>
          </a:prstGeom>
          <a:noFill/>
        </p:spPr>
        <p:txBody>
          <a:bodyPr wrap="square" rtlCol="0">
            <a:spAutoFit/>
          </a:bodyPr>
          <a:lstStyle/>
          <a:p>
            <a:r>
              <a:rPr kumimoji="1" lang="ja-JP" altLang="en-US" sz="2000" dirty="0"/>
              <a:t>・先ほどと同じよな項目が出てきたと思います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63949"/>
            <a:ext cx="10292112" cy="400110"/>
          </a:xfrm>
          <a:prstGeom prst="rect">
            <a:avLst/>
          </a:prstGeom>
          <a:noFill/>
        </p:spPr>
        <p:txBody>
          <a:bodyPr wrap="square" rtlCol="0">
            <a:spAutoFit/>
          </a:bodyPr>
          <a:lstStyle/>
          <a:p>
            <a:r>
              <a:rPr kumimoji="1" lang="ja-JP" altLang="en-US" sz="2000" dirty="0"/>
              <a:t>・コメントをつけたら、赤枠の</a:t>
            </a:r>
            <a:r>
              <a:rPr kumimoji="1" lang="en-US" altLang="ja-JP" sz="2000" dirty="0"/>
              <a:t>[Approve]</a:t>
            </a:r>
            <a:r>
              <a:rPr kumimoji="1" lang="ja-JP" altLang="en-US" sz="2000" dirty="0"/>
              <a:t>のラジオボタンをクリックします</a:t>
            </a:r>
            <a:endParaRPr kumimoji="1" lang="en-US" altLang="ja-JP" sz="2000" dirty="0"/>
          </a:p>
        </p:txBody>
      </p:sp>
      <p:sp>
        <p:nvSpPr>
          <p:cNvPr id="5" name="テキスト ボックス 4">
            <a:extLst>
              <a:ext uri="{FF2B5EF4-FFF2-40B4-BE49-F238E27FC236}">
                <a16:creationId xmlns:a16="http://schemas.microsoft.com/office/drawing/2014/main" id="{EE383408-A006-FCB6-1FDE-0E0ACB065639}"/>
              </a:ext>
            </a:extLst>
          </p:cNvPr>
          <p:cNvSpPr txBox="1"/>
          <p:nvPr/>
        </p:nvSpPr>
        <p:spPr>
          <a:xfrm>
            <a:off x="845788" y="1293234"/>
            <a:ext cx="11117612" cy="400110"/>
          </a:xfrm>
          <a:prstGeom prst="rect">
            <a:avLst/>
          </a:prstGeom>
          <a:noFill/>
        </p:spPr>
        <p:txBody>
          <a:bodyPr wrap="square" rtlCol="0">
            <a:spAutoFit/>
          </a:bodyPr>
          <a:lstStyle/>
          <a:p>
            <a:r>
              <a:rPr kumimoji="1" lang="ja-JP" altLang="en-US" sz="2000" dirty="0"/>
              <a:t>・これはレビューして</a:t>
            </a:r>
            <a:r>
              <a:rPr kumimoji="1" lang="en-US" altLang="ja-JP" sz="2000" dirty="0"/>
              <a:t>OK</a:t>
            </a:r>
            <a:r>
              <a:rPr kumimoji="1" lang="ja-JP" altLang="en-US" sz="2000" dirty="0"/>
              <a:t>だった場合にレビューを終了するときに</a:t>
            </a:r>
            <a:r>
              <a:rPr kumimoji="1" lang="en-US" altLang="ja-JP" sz="2000" dirty="0"/>
              <a:t>[Approve]</a:t>
            </a:r>
            <a:r>
              <a:rPr kumimoji="1" lang="ja-JP" altLang="en-US" sz="2000" dirty="0"/>
              <a:t>をクリックします</a:t>
            </a:r>
            <a:endParaRPr kumimoji="1" lang="en-US" altLang="ja-JP" sz="2000" dirty="0"/>
          </a:p>
        </p:txBody>
      </p:sp>
      <p:grpSp>
        <p:nvGrpSpPr>
          <p:cNvPr id="7" name="グループ化 6">
            <a:extLst>
              <a:ext uri="{FF2B5EF4-FFF2-40B4-BE49-F238E27FC236}">
                <a16:creationId xmlns:a16="http://schemas.microsoft.com/office/drawing/2014/main" id="{E098CEA8-BA5A-EBA3-4B84-BE5448F38C66}"/>
              </a:ext>
            </a:extLst>
          </p:cNvPr>
          <p:cNvGrpSpPr/>
          <p:nvPr/>
        </p:nvGrpSpPr>
        <p:grpSpPr>
          <a:xfrm>
            <a:off x="1028700" y="1869643"/>
            <a:ext cx="6654450" cy="4728672"/>
            <a:chOff x="622300" y="1822168"/>
            <a:chExt cx="6654450" cy="4728672"/>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0D3053D4-50A2-0B62-1375-0BC4F199B6A7}"/>
                </a:ext>
              </a:extLst>
            </p:cNvPr>
            <p:cNvPicPr>
              <a:picLocks noChangeAspect="1"/>
            </p:cNvPicPr>
            <p:nvPr/>
          </p:nvPicPr>
          <p:blipFill rotWithShape="1">
            <a:blip r:embed="rId2">
              <a:extLst>
                <a:ext uri="{28A0092B-C50C-407E-A947-70E740481C1C}">
                  <a14:useLocalDpi xmlns:a14="http://schemas.microsoft.com/office/drawing/2010/main" val="0"/>
                </a:ext>
              </a:extLst>
            </a:blip>
            <a:srcRect l="49167" t="41107" r="10947" b="8480"/>
            <a:stretch/>
          </p:blipFill>
          <p:spPr>
            <a:xfrm>
              <a:off x="622300" y="1822168"/>
              <a:ext cx="6654450" cy="4728672"/>
            </a:xfrm>
            <a:prstGeom prst="rect">
              <a:avLst/>
            </a:prstGeom>
            <a:ln>
              <a:noFill/>
            </a:ln>
            <a:effectLst>
              <a:outerShdw blurRad="292100" dist="139700" dir="2700000" algn="tl" rotWithShape="0">
                <a:srgbClr val="333333">
                  <a:alpha val="65000"/>
                </a:srgbClr>
              </a:outerShdw>
            </a:effectLst>
          </p:spPr>
        </p:pic>
        <p:sp>
          <p:nvSpPr>
            <p:cNvPr id="6" name="正方形/長方形 5">
              <a:extLst>
                <a:ext uri="{FF2B5EF4-FFF2-40B4-BE49-F238E27FC236}">
                  <a16:creationId xmlns:a16="http://schemas.microsoft.com/office/drawing/2014/main" id="{9D05146E-A03A-90F9-D33E-0D9F8E61F88E}"/>
                </a:ext>
              </a:extLst>
            </p:cNvPr>
            <p:cNvSpPr/>
            <p:nvPr/>
          </p:nvSpPr>
          <p:spPr>
            <a:xfrm>
              <a:off x="711200" y="6057900"/>
              <a:ext cx="1346200" cy="49294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正方形/長方形 1">
            <a:extLst>
              <a:ext uri="{FF2B5EF4-FFF2-40B4-BE49-F238E27FC236}">
                <a16:creationId xmlns:a16="http://schemas.microsoft.com/office/drawing/2014/main" id="{E04E7C88-8349-6A2D-CDE3-E6FC4BD07BD7}"/>
              </a:ext>
            </a:extLst>
          </p:cNvPr>
          <p:cNvSpPr/>
          <p:nvPr/>
        </p:nvSpPr>
        <p:spPr>
          <a:xfrm>
            <a:off x="1117600" y="4869989"/>
            <a:ext cx="419100" cy="49294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8593264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9873012" cy="400110"/>
          </a:xfrm>
          <a:prstGeom prst="rect">
            <a:avLst/>
          </a:prstGeom>
          <a:noFill/>
        </p:spPr>
        <p:txBody>
          <a:bodyPr wrap="square" rtlCol="0">
            <a:spAutoFit/>
          </a:bodyPr>
          <a:lstStyle/>
          <a:p>
            <a:r>
              <a:rPr kumimoji="1" lang="ja-JP" altLang="en-US" sz="2000" dirty="0"/>
              <a:t>・では、レビューの</a:t>
            </a:r>
            <a:r>
              <a:rPr kumimoji="1" lang="en-US" altLang="ja-JP" sz="2000" dirty="0"/>
              <a:t>OK</a:t>
            </a:r>
            <a:r>
              <a:rPr kumimoji="1" lang="ja-JP" altLang="en-US" sz="2000" dirty="0"/>
              <a:t>も出ましたのでレビューを終了しましょう</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63949"/>
            <a:ext cx="10292112" cy="400110"/>
          </a:xfrm>
          <a:prstGeom prst="rect">
            <a:avLst/>
          </a:prstGeom>
          <a:noFill/>
        </p:spPr>
        <p:txBody>
          <a:bodyPr wrap="square" rtlCol="0">
            <a:spAutoFit/>
          </a:bodyPr>
          <a:lstStyle/>
          <a:p>
            <a:r>
              <a:rPr kumimoji="1" lang="ja-JP" altLang="en-US" sz="2000" dirty="0"/>
              <a:t>・レビューを受ける側で</a:t>
            </a:r>
            <a:r>
              <a:rPr kumimoji="1" lang="en-US" altLang="ja-JP" sz="2000" dirty="0"/>
              <a:t>GitHub</a:t>
            </a:r>
            <a:r>
              <a:rPr kumimoji="1" lang="ja-JP" altLang="en-US" sz="2000" dirty="0"/>
              <a:t>を開く</a:t>
            </a:r>
            <a:endParaRPr kumimoji="1" lang="en-US" altLang="ja-JP" sz="2000" dirty="0"/>
          </a:p>
        </p:txBody>
      </p:sp>
      <p:sp>
        <p:nvSpPr>
          <p:cNvPr id="5" name="テキスト ボックス 4">
            <a:extLst>
              <a:ext uri="{FF2B5EF4-FFF2-40B4-BE49-F238E27FC236}">
                <a16:creationId xmlns:a16="http://schemas.microsoft.com/office/drawing/2014/main" id="{EE383408-A006-FCB6-1FDE-0E0ACB065639}"/>
              </a:ext>
            </a:extLst>
          </p:cNvPr>
          <p:cNvSpPr txBox="1"/>
          <p:nvPr/>
        </p:nvSpPr>
        <p:spPr>
          <a:xfrm>
            <a:off x="845788" y="1293234"/>
            <a:ext cx="11117612" cy="400110"/>
          </a:xfrm>
          <a:prstGeom prst="rect">
            <a:avLst/>
          </a:prstGeom>
          <a:noFill/>
        </p:spPr>
        <p:txBody>
          <a:bodyPr wrap="square" rtlCol="0">
            <a:spAutoFit/>
          </a:bodyPr>
          <a:lstStyle/>
          <a:p>
            <a:r>
              <a:rPr kumimoji="1" lang="ja-JP" altLang="en-US" sz="2000" dirty="0"/>
              <a:t>・</a:t>
            </a:r>
            <a:r>
              <a:rPr kumimoji="1" lang="en-US" altLang="ja-JP" sz="2000" dirty="0"/>
              <a:t>[Merge pull request]</a:t>
            </a:r>
            <a:r>
              <a:rPr kumimoji="1" lang="ja-JP" altLang="en-US" sz="2000" dirty="0"/>
              <a:t>をクリックすることでマージする画面に変わります</a:t>
            </a:r>
            <a:endParaRPr kumimoji="1" lang="en-US" altLang="ja-JP" sz="2000" dirty="0"/>
          </a:p>
        </p:txBody>
      </p:sp>
      <p:grpSp>
        <p:nvGrpSpPr>
          <p:cNvPr id="12" name="グループ化 11">
            <a:extLst>
              <a:ext uri="{FF2B5EF4-FFF2-40B4-BE49-F238E27FC236}">
                <a16:creationId xmlns:a16="http://schemas.microsoft.com/office/drawing/2014/main" id="{761243E8-5AD4-343E-1C0D-FB16AFAF52FF}"/>
              </a:ext>
            </a:extLst>
          </p:cNvPr>
          <p:cNvGrpSpPr/>
          <p:nvPr/>
        </p:nvGrpSpPr>
        <p:grpSpPr>
          <a:xfrm>
            <a:off x="870141" y="1822168"/>
            <a:ext cx="6558312" cy="4624543"/>
            <a:chOff x="845788" y="2022629"/>
            <a:chExt cx="8454683" cy="5552392"/>
          </a:xfrm>
        </p:grpSpPr>
        <p:pic>
          <p:nvPicPr>
            <p:cNvPr id="9" name="図 8" descr="グラフィカル ユーザー インターフェイス, テキスト, アプリケーション, メール&#10;&#10;自動的に生成された説明">
              <a:extLst>
                <a:ext uri="{FF2B5EF4-FFF2-40B4-BE49-F238E27FC236}">
                  <a16:creationId xmlns:a16="http://schemas.microsoft.com/office/drawing/2014/main" id="{21302BF6-34FC-4E11-2FA9-11C5A041339C}"/>
                </a:ext>
              </a:extLst>
            </p:cNvPr>
            <p:cNvPicPr>
              <a:picLocks noChangeAspect="1"/>
            </p:cNvPicPr>
            <p:nvPr/>
          </p:nvPicPr>
          <p:blipFill rotWithShape="1">
            <a:blip r:embed="rId2">
              <a:extLst>
                <a:ext uri="{28A0092B-C50C-407E-A947-70E740481C1C}">
                  <a14:useLocalDpi xmlns:a14="http://schemas.microsoft.com/office/drawing/2010/main" val="0"/>
                </a:ext>
              </a:extLst>
            </a:blip>
            <a:srcRect t="9757" r="30654" b="9240"/>
            <a:stretch/>
          </p:blipFill>
          <p:spPr>
            <a:xfrm>
              <a:off x="845788" y="2022629"/>
              <a:ext cx="8454683" cy="5552392"/>
            </a:xfrm>
            <a:prstGeom prst="rect">
              <a:avLst/>
            </a:prstGeom>
            <a:ln>
              <a:noFill/>
            </a:ln>
            <a:effectLst>
              <a:outerShdw blurRad="292100" dist="139700" dir="2700000" algn="tl" rotWithShape="0">
                <a:srgbClr val="333333">
                  <a:alpha val="65000"/>
                </a:srgbClr>
              </a:outerShdw>
            </a:effectLst>
          </p:spPr>
        </p:pic>
        <p:sp>
          <p:nvSpPr>
            <p:cNvPr id="10" name="正方形/長方形 9">
              <a:extLst>
                <a:ext uri="{FF2B5EF4-FFF2-40B4-BE49-F238E27FC236}">
                  <a16:creationId xmlns:a16="http://schemas.microsoft.com/office/drawing/2014/main" id="{869E5A2E-17D5-1BFF-9571-BE6A1465B5EC}"/>
                </a:ext>
              </a:extLst>
            </p:cNvPr>
            <p:cNvSpPr/>
            <p:nvPr/>
          </p:nvSpPr>
          <p:spPr>
            <a:xfrm>
              <a:off x="1714500" y="6477000"/>
              <a:ext cx="2006600" cy="38100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54024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3E02C-3369-AE1A-7891-444949FADE46}"/>
              </a:ext>
            </a:extLst>
          </p:cNvPr>
          <p:cNvSpPr>
            <a:spLocks noGrp="1"/>
          </p:cNvSpPr>
          <p:nvPr>
            <p:ph type="title"/>
          </p:nvPr>
        </p:nvSpPr>
        <p:spPr/>
        <p:txBody>
          <a:bodyPr/>
          <a:lstStyle/>
          <a:p>
            <a:r>
              <a:rPr kumimoji="1" lang="ja-JP" altLang="en-US" dirty="0"/>
              <a:t>キーワード</a:t>
            </a:r>
          </a:p>
        </p:txBody>
      </p:sp>
      <p:sp>
        <p:nvSpPr>
          <p:cNvPr id="4" name="テキスト ボックス 3">
            <a:extLst>
              <a:ext uri="{FF2B5EF4-FFF2-40B4-BE49-F238E27FC236}">
                <a16:creationId xmlns:a16="http://schemas.microsoft.com/office/drawing/2014/main" id="{045A122D-DFD3-49B0-4B10-52EDBE0DF24F}"/>
              </a:ext>
            </a:extLst>
          </p:cNvPr>
          <p:cNvSpPr txBox="1"/>
          <p:nvPr/>
        </p:nvSpPr>
        <p:spPr>
          <a:xfrm>
            <a:off x="1251678" y="1122213"/>
            <a:ext cx="4844322" cy="1754326"/>
          </a:xfrm>
          <a:prstGeom prst="rect">
            <a:avLst/>
          </a:prstGeom>
          <a:noFill/>
        </p:spPr>
        <p:txBody>
          <a:bodyPr wrap="square" rtlCol="0">
            <a:spAutoFit/>
          </a:bodyPr>
          <a:lstStyle/>
          <a:p>
            <a:r>
              <a:rPr kumimoji="1" lang="ja-JP" altLang="en-US" dirty="0"/>
              <a:t>・マージ</a:t>
            </a:r>
            <a:endParaRPr kumimoji="1" lang="en-US" altLang="ja-JP" dirty="0"/>
          </a:p>
          <a:p>
            <a:r>
              <a:rPr kumimoji="1" lang="ja-JP" altLang="en-US" dirty="0"/>
              <a:t>・リセット</a:t>
            </a:r>
            <a:endParaRPr kumimoji="1" lang="en-US" altLang="ja-JP" dirty="0"/>
          </a:p>
          <a:p>
            <a:r>
              <a:rPr kumimoji="1" lang="ja-JP" altLang="en-US" dirty="0"/>
              <a:t>・リバート</a:t>
            </a:r>
            <a:endParaRPr kumimoji="1" lang="en-US" altLang="ja-JP" dirty="0"/>
          </a:p>
          <a:p>
            <a:r>
              <a:rPr kumimoji="1" lang="ja-JP" altLang="en-US" dirty="0"/>
              <a:t>・リベース</a:t>
            </a:r>
            <a:endParaRPr kumimoji="1" lang="en-US" altLang="ja-JP" dirty="0"/>
          </a:p>
          <a:p>
            <a:r>
              <a:rPr kumimoji="1" lang="ja-JP" altLang="en-US" dirty="0"/>
              <a:t>・チェリーピック</a:t>
            </a:r>
            <a:endParaRPr kumimoji="1" lang="en-US" altLang="ja-JP" dirty="0"/>
          </a:p>
          <a:p>
            <a:endParaRPr kumimoji="1" lang="ja-JP" altLang="en-US" dirty="0"/>
          </a:p>
        </p:txBody>
      </p:sp>
      <p:pic>
        <p:nvPicPr>
          <p:cNvPr id="4098" name="Picture 2">
            <a:extLst>
              <a:ext uri="{FF2B5EF4-FFF2-40B4-BE49-F238E27FC236}">
                <a16:creationId xmlns:a16="http://schemas.microsoft.com/office/drawing/2014/main" id="{4C59A6D5-EEFC-2073-E732-876D6D452C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0"/>
            <a:ext cx="4675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432686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8857012" cy="400110"/>
          </a:xfrm>
          <a:prstGeom prst="rect">
            <a:avLst/>
          </a:prstGeom>
          <a:noFill/>
        </p:spPr>
        <p:txBody>
          <a:bodyPr wrap="square" rtlCol="0">
            <a:spAutoFit/>
          </a:bodyPr>
          <a:lstStyle/>
          <a:p>
            <a:r>
              <a:rPr kumimoji="1" lang="ja-JP" altLang="en-US" sz="2000" dirty="0"/>
              <a:t>・</a:t>
            </a:r>
            <a:r>
              <a:rPr kumimoji="1" lang="en-US" altLang="ja-JP" sz="2000" dirty="0"/>
              <a:t> [Merge pull request]</a:t>
            </a:r>
            <a:r>
              <a:rPr kumimoji="1" lang="ja-JP" altLang="en-US" sz="2000" dirty="0"/>
              <a:t>をクリックしたらこのような画面になると思います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63949"/>
            <a:ext cx="10292112" cy="400110"/>
          </a:xfrm>
          <a:prstGeom prst="rect">
            <a:avLst/>
          </a:prstGeom>
          <a:noFill/>
        </p:spPr>
        <p:txBody>
          <a:bodyPr wrap="square" rtlCol="0">
            <a:spAutoFit/>
          </a:bodyPr>
          <a:lstStyle/>
          <a:p>
            <a:r>
              <a:rPr kumimoji="1" lang="ja-JP" altLang="en-US" sz="2000" dirty="0"/>
              <a:t>・</a:t>
            </a:r>
            <a:r>
              <a:rPr kumimoji="1" lang="en-US" altLang="ja-JP" sz="2000" dirty="0"/>
              <a:t>[Confirm merge]</a:t>
            </a:r>
            <a:r>
              <a:rPr kumimoji="1" lang="ja-JP" altLang="en-US" sz="2000" dirty="0"/>
              <a:t>をクリックすると</a:t>
            </a:r>
            <a:r>
              <a:rPr kumimoji="1" lang="en-US" altLang="ja-JP" sz="2000" dirty="0"/>
              <a:t>main</a:t>
            </a:r>
            <a:r>
              <a:rPr kumimoji="1" lang="ja-JP" altLang="en-US" sz="2000" dirty="0"/>
              <a:t>にブランチをマージできます</a:t>
            </a:r>
            <a:endParaRPr kumimoji="1" lang="en-US" altLang="ja-JP" sz="2000" dirty="0"/>
          </a:p>
        </p:txBody>
      </p:sp>
      <p:pic>
        <p:nvPicPr>
          <p:cNvPr id="12" name="図 11" descr="グラフィカル ユーザー インターフェイス, テキスト, アプリケーション, メール&#10;&#10;自動的に生成された説明">
            <a:extLst>
              <a:ext uri="{FF2B5EF4-FFF2-40B4-BE49-F238E27FC236}">
                <a16:creationId xmlns:a16="http://schemas.microsoft.com/office/drawing/2014/main" id="{DEC45DF3-C156-DEFE-564D-746481AA7ADC}"/>
              </a:ext>
            </a:extLst>
          </p:cNvPr>
          <p:cNvPicPr>
            <a:picLocks noChangeAspect="1"/>
          </p:cNvPicPr>
          <p:nvPr/>
        </p:nvPicPr>
        <p:blipFill rotWithShape="1">
          <a:blip r:embed="rId2">
            <a:extLst>
              <a:ext uri="{28A0092B-C50C-407E-A947-70E740481C1C}">
                <a14:useLocalDpi xmlns:a14="http://schemas.microsoft.com/office/drawing/2010/main" val="0"/>
              </a:ext>
            </a:extLst>
          </a:blip>
          <a:srcRect l="1875" t="9228" r="30654" b="11833"/>
          <a:stretch/>
        </p:blipFill>
        <p:spPr>
          <a:xfrm>
            <a:off x="925047" y="1493289"/>
            <a:ext cx="7529636" cy="4952835"/>
          </a:xfrm>
          <a:prstGeom prst="rect">
            <a:avLst/>
          </a:prstGeom>
          <a:ln>
            <a:noFill/>
          </a:ln>
          <a:effectLst>
            <a:outerShdw blurRad="292100" dist="139700" dir="2700000" algn="tl" rotWithShape="0">
              <a:srgbClr val="333333">
                <a:alpha val="65000"/>
              </a:srgbClr>
            </a:outerShdw>
          </a:effectLst>
        </p:spPr>
      </p:pic>
      <p:sp>
        <p:nvSpPr>
          <p:cNvPr id="13" name="正方形/長方形 12">
            <a:extLst>
              <a:ext uri="{FF2B5EF4-FFF2-40B4-BE49-F238E27FC236}">
                <a16:creationId xmlns:a16="http://schemas.microsoft.com/office/drawing/2014/main" id="{8568544A-2AC1-8F73-309C-6F6A4FCB7DF5}"/>
              </a:ext>
            </a:extLst>
          </p:cNvPr>
          <p:cNvSpPr/>
          <p:nvPr/>
        </p:nvSpPr>
        <p:spPr>
          <a:xfrm>
            <a:off x="1603717" y="4825218"/>
            <a:ext cx="1266092" cy="5394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9674371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D1C92015-2800-2EE2-B6D0-C8CF05CBD5E0}"/>
              </a:ext>
            </a:extLst>
          </p:cNvPr>
          <p:cNvPicPr>
            <a:picLocks noChangeAspect="1"/>
          </p:cNvPicPr>
          <p:nvPr/>
        </p:nvPicPr>
        <p:blipFill rotWithShape="1">
          <a:blip r:embed="rId2">
            <a:extLst>
              <a:ext uri="{28A0092B-C50C-407E-A947-70E740481C1C}">
                <a14:useLocalDpi xmlns:a14="http://schemas.microsoft.com/office/drawing/2010/main" val="0"/>
              </a:ext>
            </a:extLst>
          </a:blip>
          <a:srcRect l="1039" t="9757" r="29374" b="9240"/>
          <a:stretch/>
        </p:blipFill>
        <p:spPr>
          <a:xfrm>
            <a:off x="947807" y="2224098"/>
            <a:ext cx="6802822" cy="4452051"/>
          </a:xfrm>
          <a:prstGeom prst="rect">
            <a:avLst/>
          </a:prstGeom>
        </p:spPr>
      </p:pic>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・プルリクエスト</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8" y="635070"/>
            <a:ext cx="8857012" cy="400110"/>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マージ後のブランチをこの画面で消すことができます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8" y="910295"/>
            <a:ext cx="10292112" cy="400110"/>
          </a:xfrm>
          <a:prstGeom prst="rect">
            <a:avLst/>
          </a:prstGeom>
          <a:noFill/>
        </p:spPr>
        <p:txBody>
          <a:bodyPr wrap="square" rtlCol="0">
            <a:spAutoFit/>
          </a:bodyPr>
          <a:lstStyle/>
          <a:p>
            <a:r>
              <a:rPr kumimoji="1" lang="ja-JP" altLang="en-US" sz="2000" dirty="0"/>
              <a:t>・</a:t>
            </a:r>
            <a:r>
              <a:rPr kumimoji="1" lang="en-US" altLang="ja-JP" sz="2000" dirty="0"/>
              <a:t>[Delete branch]</a:t>
            </a:r>
            <a:r>
              <a:rPr kumimoji="1" lang="ja-JP" altLang="en-US" sz="2000" dirty="0"/>
              <a:t>をクリックするとブランチが消えます</a:t>
            </a:r>
            <a:endParaRPr kumimoji="1" lang="en-US" altLang="ja-JP" sz="2000" dirty="0"/>
          </a:p>
        </p:txBody>
      </p:sp>
      <p:sp>
        <p:nvSpPr>
          <p:cNvPr id="7" name="テキスト ボックス 6">
            <a:extLst>
              <a:ext uri="{FF2B5EF4-FFF2-40B4-BE49-F238E27FC236}">
                <a16:creationId xmlns:a16="http://schemas.microsoft.com/office/drawing/2014/main" id="{DE8A15DF-0F01-D2CD-9718-889FFFF2105B}"/>
              </a:ext>
            </a:extLst>
          </p:cNvPr>
          <p:cNvSpPr txBox="1"/>
          <p:nvPr/>
        </p:nvSpPr>
        <p:spPr>
          <a:xfrm>
            <a:off x="845788" y="1239580"/>
            <a:ext cx="10292112" cy="707886"/>
          </a:xfrm>
          <a:prstGeom prst="rect">
            <a:avLst/>
          </a:prstGeom>
          <a:noFill/>
        </p:spPr>
        <p:txBody>
          <a:bodyPr wrap="square" rtlCol="0">
            <a:spAutoFit/>
          </a:bodyPr>
          <a:lstStyle/>
          <a:p>
            <a:r>
              <a:rPr kumimoji="1" lang="ja-JP" altLang="en-US" sz="2000" dirty="0"/>
              <a:t>・ちなみに青枠の中にコメントを入力して</a:t>
            </a:r>
            <a:r>
              <a:rPr kumimoji="1" lang="en-US" altLang="ja-JP" sz="2000" dirty="0"/>
              <a:t>[Comment]</a:t>
            </a:r>
            <a:r>
              <a:rPr kumimoji="1" lang="ja-JP" altLang="en-US" sz="2000" dirty="0"/>
              <a:t>をクリックするとレビューに関係な</a:t>
            </a:r>
            <a:endParaRPr kumimoji="1" lang="en-US" altLang="ja-JP" sz="2000" dirty="0"/>
          </a:p>
          <a:p>
            <a:r>
              <a:rPr kumimoji="1" lang="ja-JP" altLang="en-US" sz="2000" dirty="0"/>
              <a:t>　くコメントできますが、無駄な話が多くならないように気をつけましょう</a:t>
            </a:r>
            <a:endParaRPr kumimoji="1" lang="en-US" altLang="ja-JP" sz="2000" dirty="0"/>
          </a:p>
        </p:txBody>
      </p:sp>
      <p:sp>
        <p:nvSpPr>
          <p:cNvPr id="8" name="テキスト ボックス 7">
            <a:extLst>
              <a:ext uri="{FF2B5EF4-FFF2-40B4-BE49-F238E27FC236}">
                <a16:creationId xmlns:a16="http://schemas.microsoft.com/office/drawing/2014/main" id="{C47CE470-7D8B-6577-9262-418D9EBDB2C3}"/>
              </a:ext>
            </a:extLst>
          </p:cNvPr>
          <p:cNvSpPr txBox="1"/>
          <p:nvPr/>
        </p:nvSpPr>
        <p:spPr>
          <a:xfrm>
            <a:off x="845788" y="1876641"/>
            <a:ext cx="10292112" cy="400110"/>
          </a:xfrm>
          <a:prstGeom prst="rect">
            <a:avLst/>
          </a:prstGeom>
          <a:noFill/>
        </p:spPr>
        <p:txBody>
          <a:bodyPr wrap="square" rtlCol="0">
            <a:spAutoFit/>
          </a:bodyPr>
          <a:lstStyle/>
          <a:p>
            <a:r>
              <a:rPr kumimoji="1" lang="ja-JP" altLang="en-US" sz="2000" dirty="0"/>
              <a:t>・これでプルリクエストは終わりです、次はイシューです</a:t>
            </a:r>
            <a:r>
              <a:rPr kumimoji="1" lang="en-US" altLang="ja-JP" sz="2000" dirty="0"/>
              <a:t>!</a:t>
            </a:r>
          </a:p>
        </p:txBody>
      </p:sp>
      <p:sp>
        <p:nvSpPr>
          <p:cNvPr id="9" name="正方形/長方形 8">
            <a:extLst>
              <a:ext uri="{FF2B5EF4-FFF2-40B4-BE49-F238E27FC236}">
                <a16:creationId xmlns:a16="http://schemas.microsoft.com/office/drawing/2014/main" id="{D15FB8FE-85B8-490B-EE27-9D5D210850C7}"/>
              </a:ext>
            </a:extLst>
          </p:cNvPr>
          <p:cNvSpPr/>
          <p:nvPr/>
        </p:nvSpPr>
        <p:spPr>
          <a:xfrm>
            <a:off x="6459277" y="4181140"/>
            <a:ext cx="957523"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E564A8A8-9E17-D171-C9AB-0B1729CAE914}"/>
              </a:ext>
            </a:extLst>
          </p:cNvPr>
          <p:cNvSpPr/>
          <p:nvPr/>
        </p:nvSpPr>
        <p:spPr>
          <a:xfrm>
            <a:off x="1553029" y="4804229"/>
            <a:ext cx="5979885" cy="1418701"/>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B4F707BA-E18C-B42D-FA4C-EE7B992BE211}"/>
              </a:ext>
            </a:extLst>
          </p:cNvPr>
          <p:cNvSpPr/>
          <p:nvPr/>
        </p:nvSpPr>
        <p:spPr>
          <a:xfrm>
            <a:off x="6684249" y="6189467"/>
            <a:ext cx="848666" cy="400110"/>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4370769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1401C37-230C-EBA7-15D1-4AB8D9F693A8}"/>
              </a:ext>
            </a:extLst>
          </p:cNvPr>
          <p:cNvSpPr>
            <a:spLocks noGrp="1"/>
          </p:cNvSpPr>
          <p:nvPr>
            <p:ph type="ctrTitle"/>
          </p:nvPr>
        </p:nvSpPr>
        <p:spPr>
          <a:xfrm>
            <a:off x="790127" y="2156550"/>
            <a:ext cx="10611743" cy="2544900"/>
          </a:xfrm>
        </p:spPr>
        <p:txBody>
          <a:bodyPr anchor="b">
            <a:normAutofit/>
          </a:bodyPr>
          <a:lstStyle/>
          <a:p>
            <a:r>
              <a:rPr lang="ja-JP" altLang="en-US" sz="8000" cap="none" dirty="0"/>
              <a:t>イシューを</a:t>
            </a:r>
            <a:br>
              <a:rPr lang="en-US" altLang="ja-JP" sz="8000" cap="none" dirty="0"/>
            </a:br>
            <a:r>
              <a:rPr lang="ja-JP" altLang="en-US" sz="8000" cap="none" dirty="0"/>
              <a:t>使ってみよう</a:t>
            </a:r>
            <a:r>
              <a:rPr lang="en-US" altLang="ja-JP" sz="8000" cap="none" dirty="0"/>
              <a:t>!</a:t>
            </a:r>
            <a:endParaRPr lang="ja-JP" altLang="en-US" sz="8000" cap="none" dirty="0"/>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3293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707886"/>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イシューは主に問題が発生したときの報告や、</a:t>
            </a:r>
            <a:endParaRPr kumimoji="1" lang="en-US" altLang="ja-JP" sz="2000" dirty="0"/>
          </a:p>
          <a:p>
            <a:r>
              <a:rPr kumimoji="1" lang="ja-JP" altLang="en-US" sz="2000" dirty="0"/>
              <a:t>　解決のためにほかの人に意見を仰ぐ場合などに使います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7" y="1369636"/>
            <a:ext cx="10292112" cy="400110"/>
          </a:xfrm>
          <a:prstGeom prst="rect">
            <a:avLst/>
          </a:prstGeom>
          <a:noFill/>
        </p:spPr>
        <p:txBody>
          <a:bodyPr wrap="square" rtlCol="0">
            <a:spAutoFit/>
          </a:bodyPr>
          <a:lstStyle/>
          <a:p>
            <a:r>
              <a:rPr kumimoji="1" lang="ja-JP" altLang="en-US" sz="2000" dirty="0"/>
              <a:t>・</a:t>
            </a:r>
            <a:r>
              <a:rPr kumimoji="1" lang="en-US" altLang="ja-JP" sz="2000" dirty="0"/>
              <a:t>Git Hub</a:t>
            </a:r>
            <a:r>
              <a:rPr kumimoji="1" lang="ja-JP" altLang="en-US" sz="2000" dirty="0"/>
              <a:t>を開く</a:t>
            </a:r>
            <a:endParaRPr kumimoji="1" lang="en-US" altLang="ja-JP" sz="2000" dirty="0"/>
          </a:p>
        </p:txBody>
      </p:sp>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ABB3AD91-5C97-DBAC-B0F3-D594D3BDB098}"/>
              </a:ext>
            </a:extLst>
          </p:cNvPr>
          <p:cNvPicPr>
            <a:picLocks noChangeAspect="1"/>
          </p:cNvPicPr>
          <p:nvPr/>
        </p:nvPicPr>
        <p:blipFill rotWithShape="1">
          <a:blip r:embed="rId2">
            <a:extLst>
              <a:ext uri="{28A0092B-C50C-407E-A947-70E740481C1C}">
                <a14:useLocalDpi xmlns:a14="http://schemas.microsoft.com/office/drawing/2010/main" val="0"/>
              </a:ext>
            </a:extLst>
          </a:blip>
          <a:srcRect l="2885" t="9757" r="6077" b="42766"/>
          <a:stretch/>
        </p:blipFill>
        <p:spPr>
          <a:xfrm>
            <a:off x="845787" y="2752556"/>
            <a:ext cx="11099410" cy="3254348"/>
          </a:xfrm>
          <a:prstGeom prst="rect">
            <a:avLst/>
          </a:prstGeom>
          <a:ln>
            <a:noFill/>
          </a:ln>
          <a:effectLst>
            <a:outerShdw blurRad="292100" dist="139700" dir="2700000" algn="tl" rotWithShape="0">
              <a:srgbClr val="333333">
                <a:alpha val="65000"/>
              </a:srgbClr>
            </a:outerShdw>
          </a:effectLst>
        </p:spPr>
      </p:pic>
      <p:sp>
        <p:nvSpPr>
          <p:cNvPr id="7" name="テキスト ボックス 6">
            <a:extLst>
              <a:ext uri="{FF2B5EF4-FFF2-40B4-BE49-F238E27FC236}">
                <a16:creationId xmlns:a16="http://schemas.microsoft.com/office/drawing/2014/main" id="{760EFB21-6317-D7B0-004D-E72869DB6618}"/>
              </a:ext>
            </a:extLst>
          </p:cNvPr>
          <p:cNvSpPr txBox="1"/>
          <p:nvPr/>
        </p:nvSpPr>
        <p:spPr>
          <a:xfrm>
            <a:off x="845787" y="2223216"/>
            <a:ext cx="10292112" cy="400110"/>
          </a:xfrm>
          <a:prstGeom prst="rect">
            <a:avLst/>
          </a:prstGeom>
          <a:noFill/>
        </p:spPr>
        <p:txBody>
          <a:bodyPr wrap="square" rtlCol="0">
            <a:spAutoFit/>
          </a:bodyPr>
          <a:lstStyle/>
          <a:p>
            <a:r>
              <a:rPr kumimoji="1" lang="ja-JP" altLang="en-US" sz="2000" dirty="0"/>
              <a:t>・青枠の</a:t>
            </a:r>
            <a:r>
              <a:rPr kumimoji="1" lang="en-US" altLang="ja-JP" sz="2000" dirty="0"/>
              <a:t>[New issue]</a:t>
            </a:r>
            <a:r>
              <a:rPr kumimoji="1" lang="ja-JP" altLang="en-US" sz="2000" dirty="0"/>
              <a:t>をクリックすることでイシューを作成できます</a:t>
            </a:r>
            <a:endParaRPr kumimoji="1" lang="en-US" altLang="ja-JP" sz="2000" dirty="0"/>
          </a:p>
        </p:txBody>
      </p:sp>
      <p:sp>
        <p:nvSpPr>
          <p:cNvPr id="8" name="テキスト ボックス 7">
            <a:extLst>
              <a:ext uri="{FF2B5EF4-FFF2-40B4-BE49-F238E27FC236}">
                <a16:creationId xmlns:a16="http://schemas.microsoft.com/office/drawing/2014/main" id="{73CA35CC-7A6E-A755-D061-A866642E0031}"/>
              </a:ext>
            </a:extLst>
          </p:cNvPr>
          <p:cNvSpPr txBox="1"/>
          <p:nvPr/>
        </p:nvSpPr>
        <p:spPr>
          <a:xfrm>
            <a:off x="845787" y="1796426"/>
            <a:ext cx="10292112" cy="400110"/>
          </a:xfrm>
          <a:prstGeom prst="rect">
            <a:avLst/>
          </a:prstGeom>
          <a:noFill/>
        </p:spPr>
        <p:txBody>
          <a:bodyPr wrap="square" rtlCol="0">
            <a:spAutoFit/>
          </a:bodyPr>
          <a:lstStyle/>
          <a:p>
            <a:r>
              <a:rPr kumimoji="1" lang="ja-JP" altLang="en-US" sz="2000" dirty="0"/>
              <a:t>・赤枠の</a:t>
            </a:r>
            <a:r>
              <a:rPr kumimoji="1" lang="en-US" altLang="ja-JP" sz="2000" dirty="0"/>
              <a:t>[Issue]</a:t>
            </a:r>
            <a:r>
              <a:rPr kumimoji="1" lang="ja-JP" altLang="en-US" sz="2000" dirty="0"/>
              <a:t>をクリックしてイシューの画面に移動します</a:t>
            </a:r>
            <a:endParaRPr kumimoji="1" lang="en-US" altLang="ja-JP" sz="2000" dirty="0"/>
          </a:p>
        </p:txBody>
      </p:sp>
      <p:sp>
        <p:nvSpPr>
          <p:cNvPr id="9" name="正方形/長方形 8">
            <a:extLst>
              <a:ext uri="{FF2B5EF4-FFF2-40B4-BE49-F238E27FC236}">
                <a16:creationId xmlns:a16="http://schemas.microsoft.com/office/drawing/2014/main" id="{B7DC054B-74B0-834A-9506-484849F38D17}"/>
              </a:ext>
            </a:extLst>
          </p:cNvPr>
          <p:cNvSpPr/>
          <p:nvPr/>
        </p:nvSpPr>
        <p:spPr>
          <a:xfrm>
            <a:off x="1294228" y="3179346"/>
            <a:ext cx="998806" cy="53452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3605C8D2-04DA-BD00-331E-F91251D45E6D}"/>
              </a:ext>
            </a:extLst>
          </p:cNvPr>
          <p:cNvSpPr/>
          <p:nvPr/>
        </p:nvSpPr>
        <p:spPr>
          <a:xfrm>
            <a:off x="10649243" y="4881489"/>
            <a:ext cx="1153551" cy="606875"/>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3645488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400110"/>
          </a:xfrm>
          <a:prstGeom prst="rect">
            <a:avLst/>
          </a:prstGeom>
          <a:noFill/>
        </p:spPr>
        <p:txBody>
          <a:bodyPr wrap="square" rtlCol="0">
            <a:spAutoFit/>
          </a:bodyPr>
          <a:lstStyle/>
          <a:p>
            <a:r>
              <a:rPr kumimoji="1" lang="ja-JP" altLang="en-US" sz="2000" dirty="0"/>
              <a:t>・</a:t>
            </a:r>
            <a:r>
              <a:rPr kumimoji="1" lang="en-US" altLang="ja-JP" sz="2000" dirty="0"/>
              <a:t> [New issue]</a:t>
            </a:r>
            <a:r>
              <a:rPr kumimoji="1" lang="ja-JP" altLang="en-US" sz="2000" dirty="0"/>
              <a:t>をクリックすると下のような画面に移動します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7" y="950813"/>
            <a:ext cx="10292112" cy="400110"/>
          </a:xfrm>
          <a:prstGeom prst="rect">
            <a:avLst/>
          </a:prstGeom>
          <a:noFill/>
        </p:spPr>
        <p:txBody>
          <a:bodyPr wrap="square" rtlCol="0">
            <a:spAutoFit/>
          </a:bodyPr>
          <a:lstStyle/>
          <a:p>
            <a:r>
              <a:rPr kumimoji="1" lang="ja-JP" altLang="en-US" sz="2000" dirty="0"/>
              <a:t>・赤枠にイシューのタイトル</a:t>
            </a:r>
            <a:endParaRPr kumimoji="1" lang="en-US" altLang="ja-JP" sz="2000" dirty="0"/>
          </a:p>
        </p:txBody>
      </p:sp>
      <p:sp>
        <p:nvSpPr>
          <p:cNvPr id="7" name="テキスト ボックス 6">
            <a:extLst>
              <a:ext uri="{FF2B5EF4-FFF2-40B4-BE49-F238E27FC236}">
                <a16:creationId xmlns:a16="http://schemas.microsoft.com/office/drawing/2014/main" id="{760EFB21-6317-D7B0-004D-E72869DB6618}"/>
              </a:ext>
            </a:extLst>
          </p:cNvPr>
          <p:cNvSpPr txBox="1"/>
          <p:nvPr/>
        </p:nvSpPr>
        <p:spPr>
          <a:xfrm>
            <a:off x="845787" y="2223216"/>
            <a:ext cx="10292112" cy="400110"/>
          </a:xfrm>
          <a:prstGeom prst="rect">
            <a:avLst/>
          </a:prstGeom>
          <a:noFill/>
        </p:spPr>
        <p:txBody>
          <a:bodyPr wrap="square" rtlCol="0">
            <a:spAutoFit/>
          </a:bodyPr>
          <a:lstStyle/>
          <a:p>
            <a:r>
              <a:rPr kumimoji="1" lang="ja-JP" altLang="en-US" sz="2000" dirty="0"/>
              <a:t>・青枠の</a:t>
            </a:r>
            <a:r>
              <a:rPr kumimoji="1" lang="en-US" altLang="ja-JP" sz="2000" dirty="0"/>
              <a:t>[New issue]</a:t>
            </a:r>
            <a:r>
              <a:rPr kumimoji="1" lang="ja-JP" altLang="en-US" sz="2000" dirty="0"/>
              <a:t>をクリックすることでイシューを作成できます</a:t>
            </a:r>
            <a:endParaRPr kumimoji="1" lang="en-US" altLang="ja-JP" sz="2000" dirty="0"/>
          </a:p>
        </p:txBody>
      </p:sp>
      <p:sp>
        <p:nvSpPr>
          <p:cNvPr id="8" name="テキスト ボックス 7">
            <a:extLst>
              <a:ext uri="{FF2B5EF4-FFF2-40B4-BE49-F238E27FC236}">
                <a16:creationId xmlns:a16="http://schemas.microsoft.com/office/drawing/2014/main" id="{73CA35CC-7A6E-A755-D061-A866642E0031}"/>
              </a:ext>
            </a:extLst>
          </p:cNvPr>
          <p:cNvSpPr txBox="1"/>
          <p:nvPr/>
        </p:nvSpPr>
        <p:spPr>
          <a:xfrm>
            <a:off x="845787" y="1266556"/>
            <a:ext cx="10292112" cy="400110"/>
          </a:xfrm>
          <a:prstGeom prst="rect">
            <a:avLst/>
          </a:prstGeom>
          <a:noFill/>
        </p:spPr>
        <p:txBody>
          <a:bodyPr wrap="square" rtlCol="0">
            <a:spAutoFit/>
          </a:bodyPr>
          <a:lstStyle/>
          <a:p>
            <a:r>
              <a:rPr kumimoji="1" lang="ja-JP" altLang="en-US" sz="2000" dirty="0"/>
              <a:t>・青枠にはイッシューのコメント</a:t>
            </a:r>
            <a:endParaRPr kumimoji="1" lang="en-US" altLang="ja-JP" sz="2000" dirty="0"/>
          </a:p>
        </p:txBody>
      </p:sp>
      <p:grpSp>
        <p:nvGrpSpPr>
          <p:cNvPr id="12" name="グループ化 11">
            <a:extLst>
              <a:ext uri="{FF2B5EF4-FFF2-40B4-BE49-F238E27FC236}">
                <a16:creationId xmlns:a16="http://schemas.microsoft.com/office/drawing/2014/main" id="{33237FB9-5182-A6D8-AB76-6C501D30F3DE}"/>
              </a:ext>
            </a:extLst>
          </p:cNvPr>
          <p:cNvGrpSpPr/>
          <p:nvPr/>
        </p:nvGrpSpPr>
        <p:grpSpPr>
          <a:xfrm>
            <a:off x="845787" y="1996481"/>
            <a:ext cx="8432963" cy="4684541"/>
            <a:chOff x="845787" y="1996481"/>
            <a:chExt cx="8432963" cy="4684541"/>
          </a:xfrm>
        </p:grpSpPr>
        <p:pic>
          <p:nvPicPr>
            <p:cNvPr id="3" name="図 2" descr="グラフィカル ユーザー インターフェイス, テキスト, アプリケーション, メール&#10;&#10;自動的に生成された説明">
              <a:extLst>
                <a:ext uri="{FF2B5EF4-FFF2-40B4-BE49-F238E27FC236}">
                  <a16:creationId xmlns:a16="http://schemas.microsoft.com/office/drawing/2014/main" id="{A2035F56-F124-7F28-2F81-6F359392F476}"/>
                </a:ext>
              </a:extLst>
            </p:cNvPr>
            <p:cNvPicPr>
              <a:picLocks noChangeAspect="1"/>
            </p:cNvPicPr>
            <p:nvPr/>
          </p:nvPicPr>
          <p:blipFill rotWithShape="1">
            <a:blip r:embed="rId2">
              <a:extLst>
                <a:ext uri="{28A0092B-C50C-407E-A947-70E740481C1C}">
                  <a14:useLocalDpi xmlns:a14="http://schemas.microsoft.com/office/drawing/2010/main" val="0"/>
                </a:ext>
              </a:extLst>
            </a:blip>
            <a:srcRect l="4049" t="8833" r="26783" b="22826"/>
            <a:stretch/>
          </p:blipFill>
          <p:spPr>
            <a:xfrm>
              <a:off x="845787" y="1996481"/>
              <a:ext cx="8432963" cy="4684541"/>
            </a:xfrm>
            <a:prstGeom prst="rect">
              <a:avLst/>
            </a:prstGeom>
            <a:ln>
              <a:noFill/>
            </a:ln>
            <a:effectLst>
              <a:outerShdw blurRad="292100" dist="139700" dir="2700000" algn="tl" rotWithShape="0">
                <a:srgbClr val="333333">
                  <a:alpha val="65000"/>
                </a:srgbClr>
              </a:outerShdw>
            </a:effectLst>
          </p:spPr>
        </p:pic>
        <p:sp>
          <p:nvSpPr>
            <p:cNvPr id="9" name="正方形/長方形 8">
              <a:extLst>
                <a:ext uri="{FF2B5EF4-FFF2-40B4-BE49-F238E27FC236}">
                  <a16:creationId xmlns:a16="http://schemas.microsoft.com/office/drawing/2014/main" id="{B7DC054B-74B0-834A-9506-484849F38D17}"/>
                </a:ext>
              </a:extLst>
            </p:cNvPr>
            <p:cNvSpPr/>
            <p:nvPr/>
          </p:nvSpPr>
          <p:spPr>
            <a:xfrm>
              <a:off x="1294228" y="3179347"/>
              <a:ext cx="7765366" cy="40011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3605C8D2-04DA-BD00-331E-F91251D45E6D}"/>
                </a:ext>
              </a:extLst>
            </p:cNvPr>
            <p:cNvSpPr/>
            <p:nvPr/>
          </p:nvSpPr>
          <p:spPr>
            <a:xfrm>
              <a:off x="1237956" y="4049171"/>
              <a:ext cx="7765366" cy="2173759"/>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8417F337-24F9-1610-8954-432F1778AA72}"/>
                </a:ext>
              </a:extLst>
            </p:cNvPr>
            <p:cNvSpPr/>
            <p:nvPr/>
          </p:nvSpPr>
          <p:spPr>
            <a:xfrm>
              <a:off x="7582487" y="6166658"/>
              <a:ext cx="1519311" cy="458092"/>
            </a:xfrm>
            <a:prstGeom prst="rect">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3" name="テキスト ボックス 12">
            <a:extLst>
              <a:ext uri="{FF2B5EF4-FFF2-40B4-BE49-F238E27FC236}">
                <a16:creationId xmlns:a16="http://schemas.microsoft.com/office/drawing/2014/main" id="{019687F8-21E0-E4EC-2DF6-5056D733B952}"/>
              </a:ext>
            </a:extLst>
          </p:cNvPr>
          <p:cNvSpPr txBox="1"/>
          <p:nvPr/>
        </p:nvSpPr>
        <p:spPr>
          <a:xfrm>
            <a:off x="845787" y="1565069"/>
            <a:ext cx="10292112" cy="400110"/>
          </a:xfrm>
          <a:prstGeom prst="rect">
            <a:avLst/>
          </a:prstGeom>
          <a:noFill/>
        </p:spPr>
        <p:txBody>
          <a:bodyPr wrap="square" rtlCol="0">
            <a:spAutoFit/>
          </a:bodyPr>
          <a:lstStyle/>
          <a:p>
            <a:r>
              <a:rPr kumimoji="1" lang="ja-JP" altLang="en-US" sz="2000" dirty="0"/>
              <a:t>・紫枠の</a:t>
            </a:r>
            <a:r>
              <a:rPr kumimoji="1" lang="en-US" altLang="ja-JP" sz="2000" dirty="0"/>
              <a:t>[Submit new issue]</a:t>
            </a:r>
            <a:r>
              <a:rPr kumimoji="1" lang="ja-JP" altLang="en-US" sz="2000" dirty="0"/>
              <a:t>をクリック</a:t>
            </a:r>
            <a:endParaRPr kumimoji="1" lang="en-US" altLang="ja-JP" sz="2000" dirty="0"/>
          </a:p>
        </p:txBody>
      </p:sp>
    </p:spTree>
    <p:extLst>
      <p:ext uri="{BB962C8B-B14F-4D97-AF65-F5344CB8AC3E}">
        <p14:creationId xmlns:p14="http://schemas.microsoft.com/office/powerpoint/2010/main" val="147754278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400110"/>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スクロールしていくと下のようなコメントをできるところがあるのでそこでコメントできます</a:t>
            </a:r>
            <a:endParaRPr kumimoji="1" lang="en-US" altLang="ja-JP" sz="2000" dirty="0"/>
          </a:p>
        </p:txBody>
      </p:sp>
      <p:sp>
        <p:nvSpPr>
          <p:cNvPr id="4" name="テキスト ボックス 3">
            <a:extLst>
              <a:ext uri="{FF2B5EF4-FFF2-40B4-BE49-F238E27FC236}">
                <a16:creationId xmlns:a16="http://schemas.microsoft.com/office/drawing/2014/main" id="{B8CF365D-826F-9BB4-48DC-53763B278460}"/>
              </a:ext>
            </a:extLst>
          </p:cNvPr>
          <p:cNvSpPr txBox="1"/>
          <p:nvPr/>
        </p:nvSpPr>
        <p:spPr>
          <a:xfrm>
            <a:off x="845787" y="950813"/>
            <a:ext cx="10292112" cy="400110"/>
          </a:xfrm>
          <a:prstGeom prst="rect">
            <a:avLst/>
          </a:prstGeom>
          <a:noFill/>
        </p:spPr>
        <p:txBody>
          <a:bodyPr wrap="square" rtlCol="0">
            <a:spAutoFit/>
          </a:bodyPr>
          <a:lstStyle/>
          <a:p>
            <a:r>
              <a:rPr kumimoji="1" lang="ja-JP" altLang="en-US" sz="2000" dirty="0"/>
              <a:t>・赤枠にコメントの内容</a:t>
            </a:r>
            <a:endParaRPr kumimoji="1" lang="en-US" altLang="ja-JP" sz="2000" dirty="0"/>
          </a:p>
        </p:txBody>
      </p:sp>
      <p:sp>
        <p:nvSpPr>
          <p:cNvPr id="8" name="テキスト ボックス 7">
            <a:extLst>
              <a:ext uri="{FF2B5EF4-FFF2-40B4-BE49-F238E27FC236}">
                <a16:creationId xmlns:a16="http://schemas.microsoft.com/office/drawing/2014/main" id="{73CA35CC-7A6E-A755-D061-A866642E0031}"/>
              </a:ext>
            </a:extLst>
          </p:cNvPr>
          <p:cNvSpPr txBox="1"/>
          <p:nvPr/>
        </p:nvSpPr>
        <p:spPr>
          <a:xfrm>
            <a:off x="845787" y="1266556"/>
            <a:ext cx="10292112" cy="400110"/>
          </a:xfrm>
          <a:prstGeom prst="rect">
            <a:avLst/>
          </a:prstGeom>
          <a:noFill/>
        </p:spPr>
        <p:txBody>
          <a:bodyPr wrap="square" rtlCol="0">
            <a:spAutoFit/>
          </a:bodyPr>
          <a:lstStyle/>
          <a:p>
            <a:r>
              <a:rPr kumimoji="1" lang="ja-JP" altLang="en-US" sz="2000" dirty="0"/>
              <a:t>・青枠の</a:t>
            </a:r>
            <a:r>
              <a:rPr kumimoji="1" lang="en-US" altLang="ja-JP" sz="2000" dirty="0"/>
              <a:t>[Comment]</a:t>
            </a:r>
            <a:r>
              <a:rPr kumimoji="1" lang="ja-JP" altLang="en-US" sz="2000" dirty="0"/>
              <a:t>をクリックするとコメントできます</a:t>
            </a:r>
            <a:endParaRPr kumimoji="1" lang="en-US" altLang="ja-JP" sz="2000" dirty="0"/>
          </a:p>
        </p:txBody>
      </p:sp>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FA329C5A-49F2-4D76-5FC5-38995859F043}"/>
              </a:ext>
            </a:extLst>
          </p:cNvPr>
          <p:cNvPicPr>
            <a:picLocks noChangeAspect="1"/>
          </p:cNvPicPr>
          <p:nvPr/>
        </p:nvPicPr>
        <p:blipFill rotWithShape="1">
          <a:blip r:embed="rId2">
            <a:extLst>
              <a:ext uri="{28A0092B-C50C-407E-A947-70E740481C1C}">
                <a14:useLocalDpi xmlns:a14="http://schemas.microsoft.com/office/drawing/2010/main" val="0"/>
              </a:ext>
            </a:extLst>
          </a:blip>
          <a:srcRect l="2423" t="32409" r="29374" b="26143"/>
          <a:stretch/>
        </p:blipFill>
        <p:spPr>
          <a:xfrm>
            <a:off x="433156" y="1898042"/>
            <a:ext cx="11325687" cy="3869712"/>
          </a:xfrm>
          <a:prstGeom prst="rect">
            <a:avLst/>
          </a:prstGeom>
          <a:ln>
            <a:noFill/>
          </a:ln>
          <a:effectLst>
            <a:outerShdw blurRad="292100" dist="139700" dir="2700000" algn="tl" rotWithShape="0">
              <a:srgbClr val="333333">
                <a:alpha val="65000"/>
              </a:srgbClr>
            </a:outerShdw>
          </a:effectLst>
        </p:spPr>
      </p:pic>
      <p:sp>
        <p:nvSpPr>
          <p:cNvPr id="14" name="正方形/長方形 13">
            <a:extLst>
              <a:ext uri="{FF2B5EF4-FFF2-40B4-BE49-F238E27FC236}">
                <a16:creationId xmlns:a16="http://schemas.microsoft.com/office/drawing/2014/main" id="{BCD3ACCA-4F95-490A-39EA-818998B2AAFA}"/>
              </a:ext>
            </a:extLst>
          </p:cNvPr>
          <p:cNvSpPr/>
          <p:nvPr/>
        </p:nvSpPr>
        <p:spPr>
          <a:xfrm>
            <a:off x="1223889" y="2940148"/>
            <a:ext cx="10114671" cy="1772529"/>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EACB9295-924C-4B9C-6F18-79F6F753C9E9}"/>
              </a:ext>
            </a:extLst>
          </p:cNvPr>
          <p:cNvSpPr/>
          <p:nvPr/>
        </p:nvSpPr>
        <p:spPr>
          <a:xfrm>
            <a:off x="10016197" y="4740813"/>
            <a:ext cx="1322363" cy="548640"/>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6000539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8" name="テキスト ボックス 7">
            <a:extLst>
              <a:ext uri="{FF2B5EF4-FFF2-40B4-BE49-F238E27FC236}">
                <a16:creationId xmlns:a16="http://schemas.microsoft.com/office/drawing/2014/main" id="{73CA35CC-7A6E-A755-D061-A866642E0031}"/>
              </a:ext>
            </a:extLst>
          </p:cNvPr>
          <p:cNvSpPr txBox="1"/>
          <p:nvPr/>
        </p:nvSpPr>
        <p:spPr>
          <a:xfrm>
            <a:off x="3179298" y="573401"/>
            <a:ext cx="8610771" cy="400110"/>
          </a:xfrm>
          <a:prstGeom prst="rect">
            <a:avLst/>
          </a:prstGeom>
          <a:noFill/>
        </p:spPr>
        <p:txBody>
          <a:bodyPr wrap="square" rtlCol="0">
            <a:spAutoFit/>
          </a:bodyPr>
          <a:lstStyle/>
          <a:p>
            <a:r>
              <a:rPr kumimoji="1" lang="ja-JP" altLang="en-US" sz="2000" dirty="0"/>
              <a:t>・赤枠のように</a:t>
            </a:r>
            <a:r>
              <a:rPr kumimoji="1" lang="en-US" altLang="ja-JP" sz="2000" dirty="0"/>
              <a:t>@</a:t>
            </a:r>
            <a:r>
              <a:rPr kumimoji="1" lang="ja-JP" altLang="en-US" sz="2000" dirty="0"/>
              <a:t>を入力するとメンションすることができます</a:t>
            </a:r>
            <a:endParaRPr kumimoji="1" lang="en-US" altLang="ja-JP" sz="2000" dirty="0"/>
          </a:p>
        </p:txBody>
      </p:sp>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6E19C575-2F4B-0C85-E0DB-872F1789320B}"/>
              </a:ext>
            </a:extLst>
          </p:cNvPr>
          <p:cNvPicPr>
            <a:picLocks noChangeAspect="1"/>
          </p:cNvPicPr>
          <p:nvPr/>
        </p:nvPicPr>
        <p:blipFill rotWithShape="1">
          <a:blip r:embed="rId2">
            <a:extLst>
              <a:ext uri="{28A0092B-C50C-407E-A947-70E740481C1C}">
                <a14:useLocalDpi xmlns:a14="http://schemas.microsoft.com/office/drawing/2010/main" val="0"/>
              </a:ext>
            </a:extLst>
          </a:blip>
          <a:srcRect t="35275" r="73923" b="36609"/>
          <a:stretch/>
        </p:blipFill>
        <p:spPr>
          <a:xfrm>
            <a:off x="0" y="542121"/>
            <a:ext cx="3179298" cy="1927274"/>
          </a:xfrm>
          <a:prstGeom prst="rect">
            <a:avLst/>
          </a:prstGeom>
          <a:ln>
            <a:noFill/>
          </a:ln>
          <a:effectLst>
            <a:outerShdw blurRad="292100" dist="139700" dir="2700000" algn="tl" rotWithShape="0">
              <a:srgbClr val="333333">
                <a:alpha val="65000"/>
              </a:srgbClr>
            </a:outerShdw>
          </a:effectLst>
        </p:spPr>
      </p:pic>
      <p:pic>
        <p:nvPicPr>
          <p:cNvPr id="15" name="図 14" descr="グラフィカル ユーザー インターフェイス, テキスト, アプリケーション, メール&#10;&#10;自動的に生成された説明">
            <a:extLst>
              <a:ext uri="{FF2B5EF4-FFF2-40B4-BE49-F238E27FC236}">
                <a16:creationId xmlns:a16="http://schemas.microsoft.com/office/drawing/2014/main" id="{2978DD9F-495A-C107-0CB8-23F4D5E0F854}"/>
              </a:ext>
            </a:extLst>
          </p:cNvPr>
          <p:cNvPicPr>
            <a:picLocks noChangeAspect="1"/>
          </p:cNvPicPr>
          <p:nvPr/>
        </p:nvPicPr>
        <p:blipFill rotWithShape="1">
          <a:blip r:embed="rId3">
            <a:extLst>
              <a:ext uri="{28A0092B-C50C-407E-A947-70E740481C1C}">
                <a14:useLocalDpi xmlns:a14="http://schemas.microsoft.com/office/drawing/2010/main" val="0"/>
              </a:ext>
            </a:extLst>
          </a:blip>
          <a:srcRect t="36082" r="66605" b="31062"/>
          <a:stretch/>
        </p:blipFill>
        <p:spPr>
          <a:xfrm>
            <a:off x="0" y="2505676"/>
            <a:ext cx="4071452" cy="2252191"/>
          </a:xfrm>
          <a:prstGeom prst="rect">
            <a:avLst/>
          </a:prstGeom>
          <a:ln>
            <a:noFill/>
          </a:ln>
          <a:effectLst>
            <a:outerShdw blurRad="292100" dist="139700" dir="2700000" algn="tl" rotWithShape="0">
              <a:srgbClr val="333333">
                <a:alpha val="65000"/>
              </a:srgbClr>
            </a:outerShdw>
          </a:effectLst>
        </p:spPr>
      </p:pic>
      <p:pic>
        <p:nvPicPr>
          <p:cNvPr id="22" name="図 21" descr="グラフィカル ユーザー インターフェイス, テキスト, アプリケーション, メール&#10;&#10;自動的に生成された説明">
            <a:extLst>
              <a:ext uri="{FF2B5EF4-FFF2-40B4-BE49-F238E27FC236}">
                <a16:creationId xmlns:a16="http://schemas.microsoft.com/office/drawing/2014/main" id="{B3F6FD48-6C60-4EE0-573D-8C48641DD7BC}"/>
              </a:ext>
            </a:extLst>
          </p:cNvPr>
          <p:cNvPicPr>
            <a:picLocks noChangeAspect="1"/>
          </p:cNvPicPr>
          <p:nvPr/>
        </p:nvPicPr>
        <p:blipFill rotWithShape="1">
          <a:blip r:embed="rId4">
            <a:extLst>
              <a:ext uri="{28A0092B-C50C-407E-A947-70E740481C1C}">
                <a14:useLocalDpi xmlns:a14="http://schemas.microsoft.com/office/drawing/2010/main" val="0"/>
              </a:ext>
            </a:extLst>
          </a:blip>
          <a:srcRect t="35275" r="31808" b="36609"/>
          <a:stretch/>
        </p:blipFill>
        <p:spPr>
          <a:xfrm>
            <a:off x="-96729" y="4894446"/>
            <a:ext cx="8314006" cy="1927274"/>
          </a:xfrm>
          <a:prstGeom prst="rect">
            <a:avLst/>
          </a:prstGeom>
          <a:ln>
            <a:noFill/>
          </a:ln>
          <a:effectLst>
            <a:outerShdw blurRad="292100" dist="139700" dir="2700000" algn="tl" rotWithShape="0">
              <a:srgbClr val="333333">
                <a:alpha val="65000"/>
              </a:srgbClr>
            </a:outerShdw>
          </a:effectLst>
        </p:spPr>
      </p:pic>
      <p:sp>
        <p:nvSpPr>
          <p:cNvPr id="25" name="テキスト ボックス 24">
            <a:extLst>
              <a:ext uri="{FF2B5EF4-FFF2-40B4-BE49-F238E27FC236}">
                <a16:creationId xmlns:a16="http://schemas.microsoft.com/office/drawing/2014/main" id="{0EEBF4DC-0E2F-65DF-24CC-FA0873BFD8F5}"/>
              </a:ext>
            </a:extLst>
          </p:cNvPr>
          <p:cNvSpPr txBox="1"/>
          <p:nvPr/>
        </p:nvSpPr>
        <p:spPr>
          <a:xfrm>
            <a:off x="3179298" y="982089"/>
            <a:ext cx="8854611" cy="400110"/>
          </a:xfrm>
          <a:prstGeom prst="rect">
            <a:avLst/>
          </a:prstGeom>
          <a:noFill/>
        </p:spPr>
        <p:txBody>
          <a:bodyPr wrap="square" rtlCol="0">
            <a:spAutoFit/>
          </a:bodyPr>
          <a:lstStyle/>
          <a:p>
            <a:r>
              <a:rPr kumimoji="1" lang="ja-JP" altLang="en-US" sz="2000" dirty="0"/>
              <a:t>・青枠のように</a:t>
            </a:r>
            <a:r>
              <a:rPr kumimoji="1" lang="en-US" altLang="ja-JP" sz="2000" dirty="0"/>
              <a:t>#</a:t>
            </a:r>
            <a:r>
              <a:rPr kumimoji="1" lang="ja-JP" altLang="en-US" sz="2000" dirty="0"/>
              <a:t>を入力するとプルリクエストの</a:t>
            </a:r>
            <a:r>
              <a:rPr kumimoji="1" lang="en-US" altLang="ja-JP" sz="2000" dirty="0"/>
              <a:t>URL</a:t>
            </a:r>
            <a:r>
              <a:rPr kumimoji="1" lang="ja-JP" altLang="en-US" sz="2000" dirty="0"/>
              <a:t>を張ることができます</a:t>
            </a:r>
            <a:endParaRPr kumimoji="1" lang="en-US" altLang="ja-JP" sz="2000" dirty="0"/>
          </a:p>
        </p:txBody>
      </p:sp>
      <p:sp>
        <p:nvSpPr>
          <p:cNvPr id="26" name="テキスト ボックス 25">
            <a:extLst>
              <a:ext uri="{FF2B5EF4-FFF2-40B4-BE49-F238E27FC236}">
                <a16:creationId xmlns:a16="http://schemas.microsoft.com/office/drawing/2014/main" id="{3B7305E7-2A8A-8924-812D-11ABC044F278}"/>
              </a:ext>
            </a:extLst>
          </p:cNvPr>
          <p:cNvSpPr txBox="1"/>
          <p:nvPr/>
        </p:nvSpPr>
        <p:spPr>
          <a:xfrm>
            <a:off x="3179297" y="1357624"/>
            <a:ext cx="8610771" cy="400110"/>
          </a:xfrm>
          <a:prstGeom prst="rect">
            <a:avLst/>
          </a:prstGeom>
          <a:noFill/>
        </p:spPr>
        <p:txBody>
          <a:bodyPr wrap="square" rtlCol="0">
            <a:spAutoFit/>
          </a:bodyPr>
          <a:lstStyle/>
          <a:p>
            <a:r>
              <a:rPr kumimoji="1" lang="ja-JP" altLang="en-US" sz="2000" dirty="0"/>
              <a:t>・紫枠のように画像をコピペすることもできます</a:t>
            </a:r>
            <a:endParaRPr kumimoji="1" lang="en-US" altLang="ja-JP" sz="2000" dirty="0"/>
          </a:p>
        </p:txBody>
      </p:sp>
      <p:sp>
        <p:nvSpPr>
          <p:cNvPr id="28" name="正方形/長方形 27">
            <a:extLst>
              <a:ext uri="{FF2B5EF4-FFF2-40B4-BE49-F238E27FC236}">
                <a16:creationId xmlns:a16="http://schemas.microsoft.com/office/drawing/2014/main" id="{5A4B2295-204D-7B2A-52BC-013A308D4F39}"/>
              </a:ext>
            </a:extLst>
          </p:cNvPr>
          <p:cNvSpPr/>
          <p:nvPr/>
        </p:nvSpPr>
        <p:spPr>
          <a:xfrm>
            <a:off x="815926" y="1083212"/>
            <a:ext cx="2519461" cy="128588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0CD33E46-4B22-6F75-A728-D26D0C0DDA65}"/>
              </a:ext>
            </a:extLst>
          </p:cNvPr>
          <p:cNvSpPr/>
          <p:nvPr/>
        </p:nvSpPr>
        <p:spPr>
          <a:xfrm>
            <a:off x="815925" y="2605974"/>
            <a:ext cx="3376247" cy="2288472"/>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8F7B2F7A-32EF-A5D2-AB4F-D23B7CC45E22}"/>
              </a:ext>
            </a:extLst>
          </p:cNvPr>
          <p:cNvSpPr/>
          <p:nvPr/>
        </p:nvSpPr>
        <p:spPr>
          <a:xfrm>
            <a:off x="520505" y="5086880"/>
            <a:ext cx="7934178" cy="1734840"/>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7239476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400110"/>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赤枠の</a:t>
            </a:r>
            <a:r>
              <a:rPr kumimoji="1" lang="en-US" altLang="ja-JP" sz="2000" dirty="0"/>
              <a:t>[Preview]</a:t>
            </a:r>
            <a:r>
              <a:rPr kumimoji="1" lang="ja-JP" altLang="en-US" sz="2000" dirty="0"/>
              <a:t>をクリックするとコメントしたときにどのように見えるかを表示してくれます</a:t>
            </a:r>
            <a:endParaRPr kumimoji="1" lang="en-US" altLang="ja-JP" sz="2000" dirty="0"/>
          </a:p>
        </p:txBody>
      </p:sp>
      <p:pic>
        <p:nvPicPr>
          <p:cNvPr id="2" name="図 1" descr="グラフィカル ユーザー インターフェイス, テキスト, アプリケーション, Word&#10;&#10;自動的に生成された説明">
            <a:extLst>
              <a:ext uri="{FF2B5EF4-FFF2-40B4-BE49-F238E27FC236}">
                <a16:creationId xmlns:a16="http://schemas.microsoft.com/office/drawing/2014/main" id="{A1A6EF3F-73E3-A3DA-3202-7751885674A3}"/>
              </a:ext>
            </a:extLst>
          </p:cNvPr>
          <p:cNvPicPr>
            <a:picLocks noChangeAspect="1"/>
          </p:cNvPicPr>
          <p:nvPr/>
        </p:nvPicPr>
        <p:blipFill rotWithShape="1">
          <a:blip r:embed="rId2">
            <a:extLst>
              <a:ext uri="{28A0092B-C50C-407E-A947-70E740481C1C}">
                <a14:useLocalDpi xmlns:a14="http://schemas.microsoft.com/office/drawing/2010/main" val="0"/>
              </a:ext>
            </a:extLst>
          </a:blip>
          <a:srcRect t="23059" r="29374" b="7261"/>
          <a:stretch/>
        </p:blipFill>
        <p:spPr>
          <a:xfrm>
            <a:off x="956603" y="1039556"/>
            <a:ext cx="10424160" cy="5782164"/>
          </a:xfrm>
          <a:prstGeom prst="rect">
            <a:avLst/>
          </a:prstGeom>
        </p:spPr>
      </p:pic>
      <p:sp>
        <p:nvSpPr>
          <p:cNvPr id="3" name="正方形/長方形 2">
            <a:extLst>
              <a:ext uri="{FF2B5EF4-FFF2-40B4-BE49-F238E27FC236}">
                <a16:creationId xmlns:a16="http://schemas.microsoft.com/office/drawing/2014/main" id="{B3AA0FC6-362F-E3CE-849C-F45528863524}"/>
              </a:ext>
            </a:extLst>
          </p:cNvPr>
          <p:cNvSpPr/>
          <p:nvPr/>
        </p:nvSpPr>
        <p:spPr>
          <a:xfrm>
            <a:off x="2715065" y="1209822"/>
            <a:ext cx="1139483" cy="59084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200334642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96FDB512-5415-DFF0-4404-90451E79FE21}"/>
              </a:ext>
            </a:extLst>
          </p:cNvPr>
          <p:cNvGrpSpPr/>
          <p:nvPr/>
        </p:nvGrpSpPr>
        <p:grpSpPr>
          <a:xfrm>
            <a:off x="-156089" y="-1"/>
            <a:ext cx="12348089" cy="634258"/>
            <a:chOff x="-156089" y="-1"/>
            <a:chExt cx="12348089" cy="634258"/>
          </a:xfrm>
        </p:grpSpPr>
        <p:sp>
          <p:nvSpPr>
            <p:cNvPr id="18" name="正方形/長方形 17">
              <a:extLst>
                <a:ext uri="{FF2B5EF4-FFF2-40B4-BE49-F238E27FC236}">
                  <a16:creationId xmlns:a16="http://schemas.microsoft.com/office/drawing/2014/main" id="{96891A27-A218-2A9B-DDED-56AABEAE150D}"/>
                </a:ext>
              </a:extLst>
            </p:cNvPr>
            <p:cNvSpPr/>
            <p:nvPr/>
          </p:nvSpPr>
          <p:spPr>
            <a:xfrm>
              <a:off x="0" y="-1"/>
              <a:ext cx="12192000" cy="505841"/>
            </a:xfrm>
            <a:prstGeom prst="rect">
              <a:avLst/>
            </a:prstGeom>
            <a:ln>
              <a:solidFill>
                <a:schemeClr val="tx2">
                  <a:lumMod val="90000"/>
                  <a:lumOff val="1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タイトル 1">
              <a:extLst>
                <a:ext uri="{FF2B5EF4-FFF2-40B4-BE49-F238E27FC236}">
                  <a16:creationId xmlns:a16="http://schemas.microsoft.com/office/drawing/2014/main" id="{16CC804A-28BB-178F-190E-AA66DD725D67}"/>
                </a:ext>
              </a:extLst>
            </p:cNvPr>
            <p:cNvSpPr txBox="1">
              <a:spLocks/>
            </p:cNvSpPr>
            <p:nvPr/>
          </p:nvSpPr>
          <p:spPr>
            <a:xfrm>
              <a:off x="-156089" y="36280"/>
              <a:ext cx="8610772" cy="5979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a:lstStyle>
            <a:p>
              <a:r>
                <a:rPr lang="ja-JP" altLang="en-US" sz="2800" cap="none" dirty="0">
                  <a:solidFill>
                    <a:schemeClr val="bg1"/>
                  </a:solidFill>
                </a:rPr>
                <a:t>・イシュー</a:t>
              </a:r>
              <a:endParaRPr lang="ja-JP" altLang="en-US" sz="2800" dirty="0">
                <a:solidFill>
                  <a:schemeClr val="bg1"/>
                </a:solidFill>
              </a:endParaRPr>
            </a:p>
          </p:txBody>
        </p:sp>
      </p:grpSp>
      <p:sp>
        <p:nvSpPr>
          <p:cNvPr id="11" name="テキスト ボックス 10">
            <a:extLst>
              <a:ext uri="{FF2B5EF4-FFF2-40B4-BE49-F238E27FC236}">
                <a16:creationId xmlns:a16="http://schemas.microsoft.com/office/drawing/2014/main" id="{66F63C44-BF22-8414-150E-558A7EB03B7A}"/>
              </a:ext>
            </a:extLst>
          </p:cNvPr>
          <p:cNvSpPr txBox="1"/>
          <p:nvPr/>
        </p:nvSpPr>
        <p:spPr>
          <a:xfrm>
            <a:off x="845787" y="635070"/>
            <a:ext cx="12349707" cy="707886"/>
          </a:xfrm>
          <a:prstGeom prst="rect">
            <a:avLst/>
          </a:prstGeom>
          <a:noFill/>
        </p:spPr>
        <p:txBody>
          <a:bodyPr wrap="square" rtlCol="0">
            <a:spAutoFit/>
          </a:bodyPr>
          <a:lstStyle/>
          <a:p>
            <a:r>
              <a:rPr kumimoji="1" lang="ja-JP" altLang="en-US" sz="2000" dirty="0"/>
              <a:t>・</a:t>
            </a:r>
            <a:r>
              <a:rPr kumimoji="1" lang="en-US" altLang="ja-JP" sz="2000" dirty="0"/>
              <a:t> </a:t>
            </a:r>
            <a:r>
              <a:rPr kumimoji="1" lang="ja-JP" altLang="en-US" sz="2000" dirty="0"/>
              <a:t>このようにイッシューはコメントをすることでほかのユーザとの</a:t>
            </a:r>
            <a:endParaRPr kumimoji="1" lang="en-US" altLang="ja-JP" sz="2000" dirty="0"/>
          </a:p>
          <a:p>
            <a:r>
              <a:rPr kumimoji="1" lang="ja-JP" altLang="en-US" sz="2000" dirty="0"/>
              <a:t>　情報交換をすることができます</a:t>
            </a:r>
            <a:endParaRPr kumimoji="1" lang="en-US" altLang="ja-JP" sz="2000" dirty="0"/>
          </a:p>
        </p:txBody>
      </p:sp>
      <p:sp>
        <p:nvSpPr>
          <p:cNvPr id="4" name="テキスト ボックス 3">
            <a:extLst>
              <a:ext uri="{FF2B5EF4-FFF2-40B4-BE49-F238E27FC236}">
                <a16:creationId xmlns:a16="http://schemas.microsoft.com/office/drawing/2014/main" id="{5898077E-7EB3-11CA-8B7E-2F5A7650BA51}"/>
              </a:ext>
            </a:extLst>
          </p:cNvPr>
          <p:cNvSpPr txBox="1"/>
          <p:nvPr/>
        </p:nvSpPr>
        <p:spPr>
          <a:xfrm>
            <a:off x="845787" y="1611064"/>
            <a:ext cx="12349707" cy="400110"/>
          </a:xfrm>
          <a:prstGeom prst="rect">
            <a:avLst/>
          </a:prstGeom>
          <a:noFill/>
        </p:spPr>
        <p:txBody>
          <a:bodyPr wrap="square" rtlCol="0">
            <a:spAutoFit/>
          </a:bodyPr>
          <a:lstStyle/>
          <a:p>
            <a:r>
              <a:rPr kumimoji="1" lang="ja-JP" altLang="en-US" sz="2000" dirty="0"/>
              <a:t>・ここでイシューとプルリクエストは何が違うの？と思うかもしれません</a:t>
            </a:r>
            <a:endParaRPr kumimoji="1" lang="en-US" altLang="ja-JP" sz="2000" dirty="0"/>
          </a:p>
        </p:txBody>
      </p:sp>
      <p:sp>
        <p:nvSpPr>
          <p:cNvPr id="5" name="テキスト ボックス 4">
            <a:extLst>
              <a:ext uri="{FF2B5EF4-FFF2-40B4-BE49-F238E27FC236}">
                <a16:creationId xmlns:a16="http://schemas.microsoft.com/office/drawing/2014/main" id="{309EC38E-F3B4-16D2-3A01-82FA566F31B6}"/>
              </a:ext>
            </a:extLst>
          </p:cNvPr>
          <p:cNvSpPr txBox="1"/>
          <p:nvPr/>
        </p:nvSpPr>
        <p:spPr>
          <a:xfrm>
            <a:off x="845786" y="2279282"/>
            <a:ext cx="12349707" cy="400110"/>
          </a:xfrm>
          <a:prstGeom prst="rect">
            <a:avLst/>
          </a:prstGeom>
          <a:noFill/>
        </p:spPr>
        <p:txBody>
          <a:bodyPr wrap="square" rtlCol="0">
            <a:spAutoFit/>
          </a:bodyPr>
          <a:lstStyle/>
          <a:p>
            <a:r>
              <a:rPr kumimoji="1" lang="ja-JP" altLang="en-US" sz="2000" dirty="0"/>
              <a:t>・イッシューは主に何か問題やトラブルもしくは情報交換の時に使用します</a:t>
            </a:r>
            <a:endParaRPr kumimoji="1" lang="en-US" altLang="ja-JP" sz="2000" dirty="0"/>
          </a:p>
        </p:txBody>
      </p:sp>
      <p:sp>
        <p:nvSpPr>
          <p:cNvPr id="6" name="テキスト ボックス 5">
            <a:extLst>
              <a:ext uri="{FF2B5EF4-FFF2-40B4-BE49-F238E27FC236}">
                <a16:creationId xmlns:a16="http://schemas.microsoft.com/office/drawing/2014/main" id="{7C3E7254-A681-8DCF-44A6-974DC4B7E137}"/>
              </a:ext>
            </a:extLst>
          </p:cNvPr>
          <p:cNvSpPr txBox="1"/>
          <p:nvPr/>
        </p:nvSpPr>
        <p:spPr>
          <a:xfrm>
            <a:off x="845786" y="2947500"/>
            <a:ext cx="12349707" cy="707886"/>
          </a:xfrm>
          <a:prstGeom prst="rect">
            <a:avLst/>
          </a:prstGeom>
          <a:noFill/>
        </p:spPr>
        <p:txBody>
          <a:bodyPr wrap="square" rtlCol="0">
            <a:spAutoFit/>
          </a:bodyPr>
          <a:lstStyle/>
          <a:p>
            <a:r>
              <a:rPr kumimoji="1" lang="ja-JP" altLang="en-US" sz="2000" dirty="0"/>
              <a:t>・プルリクエストはブランチをマージするときにマージしたいんですけどしてもいいですか？</a:t>
            </a:r>
            <a:endParaRPr kumimoji="1" lang="en-US" altLang="ja-JP" sz="2000" dirty="0"/>
          </a:p>
          <a:p>
            <a:r>
              <a:rPr kumimoji="1" lang="ja-JP" altLang="en-US" sz="2000" dirty="0"/>
              <a:t>　みたいな、マージをする際のレビューのために使います</a:t>
            </a:r>
            <a:endParaRPr kumimoji="1" lang="en-US" altLang="ja-JP" sz="2000" dirty="0"/>
          </a:p>
        </p:txBody>
      </p:sp>
      <p:sp>
        <p:nvSpPr>
          <p:cNvPr id="7" name="テキスト ボックス 6">
            <a:extLst>
              <a:ext uri="{FF2B5EF4-FFF2-40B4-BE49-F238E27FC236}">
                <a16:creationId xmlns:a16="http://schemas.microsoft.com/office/drawing/2014/main" id="{8E045A58-A42E-13AC-4B99-12C43D57DDF5}"/>
              </a:ext>
            </a:extLst>
          </p:cNvPr>
          <p:cNvSpPr txBox="1"/>
          <p:nvPr/>
        </p:nvSpPr>
        <p:spPr>
          <a:xfrm>
            <a:off x="845785" y="3923494"/>
            <a:ext cx="12349707" cy="1015663"/>
          </a:xfrm>
          <a:prstGeom prst="rect">
            <a:avLst/>
          </a:prstGeom>
          <a:noFill/>
        </p:spPr>
        <p:txBody>
          <a:bodyPr wrap="square" rtlCol="0">
            <a:spAutoFit/>
          </a:bodyPr>
          <a:lstStyle/>
          <a:p>
            <a:r>
              <a:rPr kumimoji="1" lang="ja-JP" altLang="en-US" sz="2000" dirty="0"/>
              <a:t>・確かにプルリクエストでもコメントはできますが、プルリクエストにイッシューでコメントす</a:t>
            </a:r>
            <a:endParaRPr kumimoji="1" lang="en-US" altLang="ja-JP" sz="2000" dirty="0"/>
          </a:p>
          <a:p>
            <a:r>
              <a:rPr kumimoji="1" lang="ja-JP" altLang="en-US" sz="2000" dirty="0"/>
              <a:t>　るよなことを書き込んでいたらごちゃごちゃになってわかりずらいですよね？</a:t>
            </a:r>
            <a:endParaRPr kumimoji="1" lang="en-US" altLang="ja-JP" sz="2000" dirty="0"/>
          </a:p>
          <a:p>
            <a:r>
              <a:rPr kumimoji="1" lang="ja-JP" altLang="en-US" sz="2000" dirty="0"/>
              <a:t>　そのため、わかりやすくするためにイシューとプルリクエストのように分ける必要があります</a:t>
            </a:r>
            <a:endParaRPr kumimoji="1" lang="en-US" altLang="ja-JP" sz="2000" dirty="0"/>
          </a:p>
        </p:txBody>
      </p:sp>
      <p:sp>
        <p:nvSpPr>
          <p:cNvPr id="8" name="テキスト ボックス 7">
            <a:extLst>
              <a:ext uri="{FF2B5EF4-FFF2-40B4-BE49-F238E27FC236}">
                <a16:creationId xmlns:a16="http://schemas.microsoft.com/office/drawing/2014/main" id="{3AC3DA54-7DBE-F8A4-EFA6-1C227D52907F}"/>
              </a:ext>
            </a:extLst>
          </p:cNvPr>
          <p:cNvSpPr txBox="1"/>
          <p:nvPr/>
        </p:nvSpPr>
        <p:spPr>
          <a:xfrm>
            <a:off x="845784" y="5207267"/>
            <a:ext cx="12349707" cy="400110"/>
          </a:xfrm>
          <a:prstGeom prst="rect">
            <a:avLst/>
          </a:prstGeom>
          <a:noFill/>
        </p:spPr>
        <p:txBody>
          <a:bodyPr wrap="square" rtlCol="0">
            <a:spAutoFit/>
          </a:bodyPr>
          <a:lstStyle/>
          <a:p>
            <a:r>
              <a:rPr kumimoji="1" lang="ja-JP" altLang="en-US" sz="2000" dirty="0"/>
              <a:t>・これでプルリクエストとイシューの説明は終わりです</a:t>
            </a:r>
            <a:endParaRPr kumimoji="1" lang="en-US" altLang="ja-JP" sz="2000" dirty="0"/>
          </a:p>
        </p:txBody>
      </p:sp>
    </p:spTree>
    <p:extLst>
      <p:ext uri="{BB962C8B-B14F-4D97-AF65-F5344CB8AC3E}">
        <p14:creationId xmlns:p14="http://schemas.microsoft.com/office/powerpoint/2010/main" val="3664972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3E02C-3369-AE1A-7891-444949FADE46}"/>
              </a:ext>
            </a:extLst>
          </p:cNvPr>
          <p:cNvSpPr>
            <a:spLocks noGrp="1"/>
          </p:cNvSpPr>
          <p:nvPr>
            <p:ph type="title"/>
          </p:nvPr>
        </p:nvSpPr>
        <p:spPr/>
        <p:txBody>
          <a:bodyPr/>
          <a:lstStyle/>
          <a:p>
            <a:r>
              <a:rPr kumimoji="1" lang="ja-JP" altLang="en-US" dirty="0"/>
              <a:t>キーワード</a:t>
            </a:r>
          </a:p>
        </p:txBody>
      </p:sp>
      <p:sp>
        <p:nvSpPr>
          <p:cNvPr id="4" name="テキスト ボックス 3">
            <a:extLst>
              <a:ext uri="{FF2B5EF4-FFF2-40B4-BE49-F238E27FC236}">
                <a16:creationId xmlns:a16="http://schemas.microsoft.com/office/drawing/2014/main" id="{045A122D-DFD3-49B0-4B10-52EDBE0DF24F}"/>
              </a:ext>
            </a:extLst>
          </p:cNvPr>
          <p:cNvSpPr txBox="1"/>
          <p:nvPr/>
        </p:nvSpPr>
        <p:spPr>
          <a:xfrm>
            <a:off x="1251678" y="1122213"/>
            <a:ext cx="4844322" cy="2031325"/>
          </a:xfrm>
          <a:prstGeom prst="rect">
            <a:avLst/>
          </a:prstGeom>
          <a:noFill/>
        </p:spPr>
        <p:txBody>
          <a:bodyPr wrap="square" rtlCol="0">
            <a:spAutoFit/>
          </a:bodyPr>
          <a:lstStyle/>
          <a:p>
            <a:r>
              <a:rPr kumimoji="1" lang="ja-JP" altLang="en-US" dirty="0"/>
              <a:t>・スタッシュ</a:t>
            </a:r>
            <a:endParaRPr kumimoji="1" lang="en-US" altLang="ja-JP" dirty="0"/>
          </a:p>
          <a:p>
            <a:r>
              <a:rPr kumimoji="1" lang="ja-JP" altLang="en-US" dirty="0"/>
              <a:t>・コンフリクト</a:t>
            </a:r>
            <a:endParaRPr kumimoji="1" lang="en-US" altLang="ja-JP" dirty="0"/>
          </a:p>
          <a:p>
            <a:r>
              <a:rPr kumimoji="1" lang="ja-JP" altLang="en-US" dirty="0"/>
              <a:t>・チェックアウト</a:t>
            </a:r>
            <a:endParaRPr kumimoji="1" lang="en-US" altLang="ja-JP" dirty="0"/>
          </a:p>
          <a:p>
            <a:r>
              <a:rPr kumimoji="1" lang="ja-JP" altLang="en-US" dirty="0"/>
              <a:t>・フェッチ</a:t>
            </a:r>
            <a:endParaRPr kumimoji="1" lang="en-US" altLang="ja-JP" dirty="0"/>
          </a:p>
          <a:p>
            <a:r>
              <a:rPr kumimoji="1" lang="ja-JP" altLang="en-US" dirty="0"/>
              <a:t>・プッシュ</a:t>
            </a:r>
            <a:endParaRPr kumimoji="1" lang="en-US" altLang="ja-JP" dirty="0"/>
          </a:p>
          <a:p>
            <a:r>
              <a:rPr kumimoji="1" lang="ja-JP" altLang="en-US" dirty="0"/>
              <a:t>・プルリクエスト</a:t>
            </a:r>
            <a:endParaRPr kumimoji="1" lang="en-US" altLang="ja-JP" dirty="0"/>
          </a:p>
          <a:p>
            <a:endParaRPr kumimoji="1" lang="ja-JP" altLang="en-US" dirty="0"/>
          </a:p>
        </p:txBody>
      </p:sp>
      <p:pic>
        <p:nvPicPr>
          <p:cNvPr id="5122" name="Picture 2">
            <a:extLst>
              <a:ext uri="{FF2B5EF4-FFF2-40B4-BE49-F238E27FC236}">
                <a16:creationId xmlns:a16="http://schemas.microsoft.com/office/drawing/2014/main" id="{A170D9CE-97EF-9832-C221-496E8C0337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0"/>
            <a:ext cx="4675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1708949"/>
      </p:ext>
    </p:extLst>
  </p:cSld>
  <p:clrMapOvr>
    <a:masterClrMapping/>
  </p:clrMapOvr>
</p:sld>
</file>

<file path=ppt/theme/theme1.xml><?xml version="1.0" encoding="utf-8"?>
<a:theme xmlns:a="http://schemas.openxmlformats.org/drawingml/2006/main" name="バッジ">
  <a:themeElements>
    <a:clrScheme name="バッジ">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バッジ">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バッジ">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TM10001106[[fn=バッジ]]</Template>
  <TotalTime>3060</TotalTime>
  <Words>3762</Words>
  <Application>Microsoft Office PowerPoint</Application>
  <PresentationFormat>ワイド画面</PresentationFormat>
  <Paragraphs>441</Paragraphs>
  <Slides>88</Slides>
  <Notes>1</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88</vt:i4>
      </vt:variant>
    </vt:vector>
  </HeadingPairs>
  <TitlesOfParts>
    <vt:vector size="93" baseType="lpstr">
      <vt:lpstr>游ゴシック</vt:lpstr>
      <vt:lpstr>Arial</vt:lpstr>
      <vt:lpstr>Gill Sans MT</vt:lpstr>
      <vt:lpstr>Impact</vt:lpstr>
      <vt:lpstr>バッジ</vt:lpstr>
      <vt:lpstr>Gitについて</vt:lpstr>
      <vt:lpstr>Gitについて</vt:lpstr>
      <vt:lpstr>Gitについて</vt:lpstr>
      <vt:lpstr>Gitについて</vt:lpstr>
      <vt:lpstr>Gitの使い方について</vt:lpstr>
      <vt:lpstr>キーワード</vt:lpstr>
      <vt:lpstr>キーワード</vt:lpstr>
      <vt:lpstr>キーワード</vt:lpstr>
      <vt:lpstr>キーワード</vt:lpstr>
      <vt:lpstr>GitHubとGitを使ってみよう!!</vt:lpstr>
      <vt:lpstr>環境構築しよう!!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ローカルリポジトリを作ってみよう!!</vt:lpstr>
      <vt:lpstr>PowerPoint プレゼンテーション</vt:lpstr>
      <vt:lpstr>PowerPoint プレゼンテーション</vt:lpstr>
      <vt:lpstr>ローカルリポジトリから リモートリポジトリを作成してみよう!!</vt:lpstr>
      <vt:lpstr>PowerPoint プレゼンテーション</vt:lpstr>
      <vt:lpstr>PowerPoint プレゼンテーション</vt:lpstr>
      <vt:lpstr>コミットしてみよう!!</vt:lpstr>
      <vt:lpstr>PowerPoint プレゼンテーション</vt:lpstr>
      <vt:lpstr>PowerPoint プレゼンテーション</vt:lpstr>
      <vt:lpstr>PowerPoint プレゼンテーション</vt:lpstr>
      <vt:lpstr>共同作業するには</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クローンを作成しよう!</vt:lpstr>
      <vt:lpstr>PowerPoint プレゼンテーション</vt:lpstr>
      <vt:lpstr>PowerPoint プレゼンテーション</vt:lpstr>
      <vt:lpstr>PowerPoint プレゼンテーション</vt:lpstr>
      <vt:lpstr>PowerPoint プレゼンテーション</vt:lpstr>
      <vt:lpstr>プッシュをしてみよう!</vt:lpstr>
      <vt:lpstr>PowerPoint プレゼンテーション</vt:lpstr>
      <vt:lpstr>PowerPoint プレゼンテーション</vt:lpstr>
      <vt:lpstr>PowerPoint プレゼンテーション</vt:lpstr>
      <vt:lpstr>プルをしてみよう!</vt:lpstr>
      <vt:lpstr>PowerPoint プレゼンテーション</vt:lpstr>
      <vt:lpstr>リバートを 使ってみよう!</vt:lpstr>
      <vt:lpstr>PowerPoint プレゼンテーション</vt:lpstr>
      <vt:lpstr>PowerPoint プレゼンテーション</vt:lpstr>
      <vt:lpstr>PowerPoint プレゼンテーション</vt:lpstr>
      <vt:lpstr>PowerPoint プレゼンテーション</vt:lpstr>
      <vt:lpstr>コンフリクト時の対応</vt:lpstr>
      <vt:lpstr>PowerPoint プレゼンテーション</vt:lpstr>
      <vt:lpstr>PowerPoint プレゼンテーション</vt:lpstr>
      <vt:lpstr>ブランチを使ってみよう!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Git Hubの便利な機能を使ってみよう!</vt:lpstr>
      <vt:lpstr>PowerPoint プレゼンテーション</vt:lpstr>
      <vt:lpstr>プルリクエストを使ってみよう!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イシューを 使ってみよう!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アプリケーションとは？</dc:title>
  <dc:creator>Murata Junnichi</dc:creator>
  <cp:lastModifiedBy>千瑞 加藤</cp:lastModifiedBy>
  <cp:revision>79</cp:revision>
  <dcterms:created xsi:type="dcterms:W3CDTF">2023-03-20T23:59:48Z</dcterms:created>
  <dcterms:modified xsi:type="dcterms:W3CDTF">2023-07-06T00:24:04Z</dcterms:modified>
</cp:coreProperties>
</file>

<file path=docProps/thumbnail.jpeg>
</file>